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26"/>
  </p:notesMasterIdLst>
  <p:sldIdLst>
    <p:sldId id="288" r:id="rId2"/>
    <p:sldId id="275" r:id="rId3"/>
    <p:sldId id="277" r:id="rId4"/>
    <p:sldId id="278" r:id="rId5"/>
    <p:sldId id="256" r:id="rId6"/>
    <p:sldId id="257" r:id="rId7"/>
    <p:sldId id="258" r:id="rId8"/>
    <p:sldId id="259" r:id="rId9"/>
    <p:sldId id="260" r:id="rId10"/>
    <p:sldId id="262" r:id="rId11"/>
    <p:sldId id="287" r:id="rId12"/>
    <p:sldId id="274" r:id="rId13"/>
    <p:sldId id="285" r:id="rId14"/>
    <p:sldId id="270" r:id="rId15"/>
    <p:sldId id="286" r:id="rId16"/>
    <p:sldId id="279" r:id="rId17"/>
    <p:sldId id="280" r:id="rId18"/>
    <p:sldId id="281" r:id="rId19"/>
    <p:sldId id="282" r:id="rId20"/>
    <p:sldId id="283" r:id="rId21"/>
    <p:sldId id="284" r:id="rId22"/>
    <p:sldId id="273" r:id="rId23"/>
    <p:sldId id="265" r:id="rId24"/>
    <p:sldId id="271"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900" autoAdjust="0"/>
    <p:restoredTop sz="94660"/>
  </p:normalViewPr>
  <p:slideViewPr>
    <p:cSldViewPr>
      <p:cViewPr varScale="1">
        <p:scale>
          <a:sx n="35" d="100"/>
          <a:sy n="35" d="100"/>
        </p:scale>
        <p:origin x="-72" y="-7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D773C4-59DE-42B6-BA28-CFD22DEFDAAD}" type="datetimeFigureOut">
              <a:rPr lang="en-US" smtClean="0"/>
              <a:pPr/>
              <a:t>7/28/2015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CC0A37-AAEA-4F46-91A0-3C8842819EB0}" type="slidenum">
              <a:rPr lang="en-US" smtClean="0"/>
              <a:pPr/>
              <a:t>‹#›</a:t>
            </a:fld>
            <a:endParaRPr lang="en-US"/>
          </a:p>
        </p:txBody>
      </p:sp>
    </p:spTree>
    <p:extLst>
      <p:ext uri="{BB962C8B-B14F-4D97-AF65-F5344CB8AC3E}">
        <p14:creationId xmlns:p14="http://schemas.microsoft.com/office/powerpoint/2010/main" val="4125333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Possible anecdote: Many foreign countries had to be coerced to purchase European goods.  Railroads were built throughout Europeans’ colonial possessions and in areas where industrialized nations held economic and political </a:t>
            </a:r>
            <a:r>
              <a:rPr lang="en-US" dirty="0" err="1" smtClean="0"/>
              <a:t>influuence</a:t>
            </a:r>
            <a:r>
              <a:rPr lang="en-US" dirty="0" smtClean="0"/>
              <a:t>.</a:t>
            </a:r>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50E277-F4E5-4E6B-8B9E-242467777F7F}" type="slidenum">
              <a:rPr lang="en-US"/>
              <a:pPr fontAlgn="base">
                <a:spcBef>
                  <a:spcPct val="0"/>
                </a:spcBef>
                <a:spcAft>
                  <a:spcPct val="0"/>
                </a:spcAft>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Possible anecdote: The legacy of empires is reflected in languages spoken around the world today, particularly English.</a:t>
            </a:r>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D894F0-54EC-4F70-BEF1-C2ECB4E9185D}" type="slidenum">
              <a:rPr lang="en-US"/>
              <a:pPr fontAlgn="base">
                <a:spcBef>
                  <a:spcPct val="0"/>
                </a:spcBef>
                <a:spcAft>
                  <a:spcPct val="0"/>
                </a:spcAft>
              </a:pPr>
              <a:t>17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Possible anecdote: Compare the use of native troops within the British and French empires with the use of “barbarian” troops within the Roman empire, with the idea that imperial powers historically have never had enough of their own troops to maintain their empires.</a:t>
            </a:r>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E6B0CF-1108-460E-AAA8-AA5F677286B8}" type="slidenum">
              <a:rPr lang="en-US"/>
              <a:pPr fontAlgn="base">
                <a:spcBef>
                  <a:spcPct val="0"/>
                </a:spcBef>
                <a:spcAft>
                  <a:spcPct val="0"/>
                </a:spcAft>
              </a:pPr>
              <a:t>18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Possible anecdote: Did imperial powers bestow any positive benefits?  Did these benefits outweigh the costs of colonization? </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D40392-E06A-415A-AA2A-6F89E97941FF}" type="slidenum">
              <a:rPr lang="en-US"/>
              <a:pPr fontAlgn="base">
                <a:spcBef>
                  <a:spcPct val="0"/>
                </a:spcBef>
                <a:spcAft>
                  <a:spcPct val="0"/>
                </a:spcAft>
              </a:pPr>
              <a:t>19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Possible anecdote: In what ways did well-intentioned missionaries become cultural imperialists?</a:t>
            </a:r>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485E09-F7E8-4999-BA71-1F6A47A6D7CE}" type="slidenum">
              <a:rPr lang="en-US"/>
              <a:pPr fontAlgn="base">
                <a:spcBef>
                  <a:spcPct val="0"/>
                </a:spcBef>
                <a:spcAft>
                  <a:spcPct val="0"/>
                </a:spcAft>
              </a:pPr>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Possible anecdote: Racism and eugenics developed and/or increased simultaneously to justify the dominance of imperial powers, both among the Japanese and Europeans.</a:t>
            </a: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E4E677-1373-4DE0-B989-1146790E7E94}" type="slidenum">
              <a:rPr lang="en-US"/>
              <a:pPr fontAlgn="base">
                <a:spcBef>
                  <a:spcPct val="0"/>
                </a:spcBef>
                <a:spcAft>
                  <a:spcPct val="0"/>
                </a:spcAft>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8BC1B14-083C-4977-AB88-9E87B45F5A3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8909F-4E25-4314-B16A-417C29E5A2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46C463CC-6D08-4674-A4A7-CCC6851AF8F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8EA4650-AA7E-42F5-9C4E-EC265683127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C54E969-B2C1-42D4-8B9B-7BFEAA3FA2D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7C6A58C-477C-48AE-B2E0-EBA0BFD1A6D3}"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20DADF1-0B44-4326-A0CD-8F6180D21942}"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5FE2C6FF-23E3-4157-B3F4-2A0CDCC64A65}"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B4ACC97B-58FE-41D2-9231-439DA675F0F7}"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611FDC1-F3A8-413D-AE64-E2BBA89E98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ACBADA0-4954-423B-99A9-B4080D703E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078813C-FC31-408B-A77D-CD8A9BCFF0BD}"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3F2E82B-2944-4D16-9EBE-441A31A1C12F}"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F553952-8712-4580-A0A9-07AEE120BB0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7.jpeg"/><Relationship Id="rId7"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images.google.com/imgres?imgurl=http://www.sagres.net/henry.jpg&amp;imgrefurl=http://www.sagres.net/history.htm&amp;usg=__BBmbMPN7qfSXxQRfBNkhmgmsqw0=&amp;h=254&amp;w=255&amp;sz=16&amp;hl=en&amp;start=5&amp;tbnid=Go6gtk1uQfi3rM:&amp;tbnh=111&amp;tbnw=111&amp;prev=/images?q=prince+henry&amp;hl=en&amp;safe=active"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images.google.com/imgres?imgurl=http://www.hire-rental-cars.com/images/portugal_map_small.gif&amp;imgrefurl=http://www.hire-rental-cars.com/portugal-rentacar/index.html&amp;usg=__IIoGcG4zW52H2-gN5GhwfCCTn_A=&amp;h=425&amp;w=300&amp;sz=7&amp;hl=en&amp;start=8&amp;tbnid=q_kXn1xXtcJU8M:&amp;tbnh=126&amp;tbnw=89&amp;prev=/images?q=portugal&amp;hl=en&amp;safe=active"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jpeg"/><Relationship Id="rId7" Type="http://schemas.openxmlformats.org/officeDocument/2006/relationships/hyperlink" Target="http://images.google.com/imgres?imgurl=http://www.worldcommunitycookbook.org/season/guide/photos/corn.jpg&amp;imgrefurl=http://www.worldcommunitycookbook.org/season/guide/corn.html&amp;usg=__NqNIYvkM7PKZCdzOHltqbId0sEg=&amp;h=300&amp;w=360&amp;sz=33&amp;hl=en&amp;start=1&amp;um=1&amp;tbnid=jC7yjzfxn9PXgM:&amp;tbnh=101&amp;tbnw=121&amp;prev=/images?q=corn&amp;um=1&amp;hl=en&amp;safe=active" TargetMode="External"/><Relationship Id="rId12" Type="http://schemas.openxmlformats.org/officeDocument/2006/relationships/image" Target="../media/image14.jpeg"/><Relationship Id="rId2" Type="http://schemas.openxmlformats.org/officeDocument/2006/relationships/hyperlink" Target="http://images.google.com/imgres?imgurl=http://www.solarnavigator.net/history/explorers_history/diamond_brillanten.jpg&amp;imgrefurl=http://www.solarnavigator.net/jewellery.htm&amp;usg=__zVhdZX8DnLg8PPj1A1LeT3F7eD4=&amp;h=287&amp;w=296&amp;sz=11&amp;hl=en&amp;start=1&amp;tbnid=5xEtrAYwaGGl7M:&amp;tbnh=112&amp;tbnw=116&amp;prev=/images?q=diamonds&amp;hl=en&amp;safe=active" TargetMode="Externa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hyperlink" Target="http://images.google.com/imgres?imgurl=http://www.dorsetdoings.com/files/australia/aus_minerals_1.gif&amp;imgrefurl=http://www.dorsetdoings.com/ausminerals.html&amp;usg=__2-ETh6DQ3kz39QrscgrylQLB0sA=&amp;h=831&amp;w=576&amp;sz=236&amp;hl=en&amp;start=5&amp;um=1&amp;tbnid=xoQbeQIMUxWN5M:&amp;tbnh=144&amp;tbnw=100&amp;prev=/images?q=minerals&amp;um=1&amp;hl=en&amp;safe=active" TargetMode="External"/><Relationship Id="rId5" Type="http://schemas.openxmlformats.org/officeDocument/2006/relationships/hyperlink" Target="http://images.google.com/imgres?imgurl=http://www.usagold.com/images/gold-coins-images.jpeg&amp;imgrefurl=http://www.usagold.com/gold-coins.html&amp;usg=__usmyZntQPl5E_XoXRRa3D2XZJ5Y=&amp;h=300&amp;w=300&amp;sz=49&amp;hl=en&amp;start=2&amp;um=1&amp;tbnid=hmlIpYP-qEvkeM:&amp;tbnh=116&amp;tbnw=116&amp;prev=/images?q=gold&amp;um=1&amp;hl=en&amp;safe=active&amp;sa=N" TargetMode="External"/><Relationship Id="rId10" Type="http://schemas.openxmlformats.org/officeDocument/2006/relationships/image" Target="../media/image13.jpeg"/><Relationship Id="rId4" Type="http://schemas.openxmlformats.org/officeDocument/2006/relationships/image" Target="../media/image10.jpeg"/><Relationship Id="rId9" Type="http://schemas.openxmlformats.org/officeDocument/2006/relationships/hyperlink" Target="http://images.google.com/imgres?imgurl=http://www.usagritech.com/images/livestock-img01.jpg&amp;imgrefurl=http://www.usagritech.com/product-livestock.html&amp;usg=__Mo66z7_IneUKf4dKoBFZWwU1ogc=&amp;h=430&amp;w=530&amp;sz=74&amp;hl=en&amp;start=3&amp;um=1&amp;tbnid=c8lC1v1-IBXtdM:&amp;tbnh=107&amp;tbnw=132&amp;prev=/images?q=livestock&amp;um=1&amp;hl=en&amp;safe=active&amp;sa=N"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European Colonialism of Africa </a:t>
            </a:r>
            <a:endParaRPr lang="en-US" sz="4800" dirty="0"/>
          </a:p>
        </p:txBody>
      </p:sp>
      <p:pic>
        <p:nvPicPr>
          <p:cNvPr id="53250" name="Picture 2" descr="http://upload.wikimedia.org/wikipedia/commons/8/8e/English_imperialism_octopus.jpg"/>
          <p:cNvPicPr>
            <a:picLocks noChangeAspect="1" noChangeArrowheads="1"/>
          </p:cNvPicPr>
          <p:nvPr/>
        </p:nvPicPr>
        <p:blipFill>
          <a:blip r:embed="rId2" cstate="print"/>
          <a:srcRect/>
          <a:stretch>
            <a:fillRect/>
          </a:stretch>
        </p:blipFill>
        <p:spPr bwMode="auto">
          <a:xfrm>
            <a:off x="1905000" y="1219200"/>
            <a:ext cx="5257800" cy="53435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sz="quarter" idx="1"/>
          </p:nvPr>
        </p:nvSpPr>
        <p:spPr/>
        <p:txBody>
          <a:bodyPr>
            <a:normAutofit/>
          </a:bodyPr>
          <a:lstStyle/>
          <a:p>
            <a:r>
              <a:rPr lang="en-US" sz="4400" b="1" dirty="0"/>
              <a:t>Africa</a:t>
            </a:r>
            <a:r>
              <a:rPr lang="en-US" dirty="0"/>
              <a:t> was pretty much the only mostly </a:t>
            </a:r>
            <a:r>
              <a:rPr lang="en-US" dirty="0" err="1"/>
              <a:t>uncolonized</a:t>
            </a:r>
            <a:r>
              <a:rPr lang="en-US" dirty="0"/>
              <a:t> continent at the time, so the European countries moved in. </a:t>
            </a:r>
            <a:endParaRPr lang="en-US" dirty="0" smtClean="0"/>
          </a:p>
          <a:p>
            <a:r>
              <a:rPr lang="en-US" dirty="0" smtClean="0"/>
              <a:t>Problem </a:t>
            </a:r>
            <a:r>
              <a:rPr lang="en-US" dirty="0"/>
              <a:t>was, they were constantly bumping into each other as they claimed land and resources, and of course, this increased tension between these countries and will be at least an indirect cause of WWI. </a:t>
            </a:r>
          </a:p>
          <a:p>
            <a:endParaRPr lang="en-US" dirty="0"/>
          </a:p>
        </p:txBody>
      </p:sp>
      <p:sp>
        <p:nvSpPr>
          <p:cNvPr id="6" name="Title 5"/>
          <p:cNvSpPr>
            <a:spLocks noGrp="1"/>
          </p:cNvSpPr>
          <p:nvPr>
            <p:ph type="title"/>
          </p:nvPr>
        </p:nvSpPr>
        <p:spPr/>
        <p:txBody>
          <a:bodyPr/>
          <a:lstStyle/>
          <a:p>
            <a:r>
              <a:rPr lang="en-US" dirty="0" smtClean="0"/>
              <a:t>But seriously, why Africa?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en-US"/>
          </a:p>
        </p:txBody>
      </p:sp>
      <p:sp>
        <p:nvSpPr>
          <p:cNvPr id="13315" name="Rectangle 3"/>
          <p:cNvSpPr>
            <a:spLocks noGrp="1" noChangeArrowheads="1"/>
          </p:cNvSpPr>
          <p:nvPr>
            <p:ph sz="quarter" idx="1"/>
          </p:nvPr>
        </p:nvSpPr>
        <p:spPr/>
        <p:txBody>
          <a:bodyPr/>
          <a:lstStyle/>
          <a:p>
            <a:endParaRPr lang="en-US"/>
          </a:p>
        </p:txBody>
      </p:sp>
      <p:pic>
        <p:nvPicPr>
          <p:cNvPr id="13316" name="Picture 4" descr="new_pa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Trade in Human Beings</a:t>
            </a:r>
          </a:p>
        </p:txBody>
      </p:sp>
      <p:sp>
        <p:nvSpPr>
          <p:cNvPr id="21507" name="Rectangle 3"/>
          <p:cNvSpPr>
            <a:spLocks noGrp="1" noChangeArrowheads="1"/>
          </p:cNvSpPr>
          <p:nvPr>
            <p:ph sz="quarter" idx="1"/>
          </p:nvPr>
        </p:nvSpPr>
        <p:spPr/>
        <p:txBody>
          <a:bodyPr/>
          <a:lstStyle/>
          <a:p>
            <a:r>
              <a:rPr lang="en-US" dirty="0"/>
              <a:t>Once the American colonies were established, the demand for slaves increased dramatically.</a:t>
            </a:r>
          </a:p>
          <a:p>
            <a:r>
              <a:rPr lang="en-US" dirty="0"/>
              <a:t>Needed cheap labor (free) to work on colonial plantation systems, which produced </a:t>
            </a:r>
            <a:r>
              <a:rPr lang="en-US" dirty="0" smtClean="0"/>
              <a:t>expensive goods.</a:t>
            </a:r>
          </a:p>
          <a:p>
            <a:r>
              <a:rPr lang="en-US" dirty="0" smtClean="0"/>
              <a:t>Where could they find this cheap labor?! </a:t>
            </a:r>
            <a:endParaRPr lang="en-US" dirty="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None/>
            </a:pPr>
            <a:r>
              <a:rPr lang="en-US" sz="9600" dirty="0" smtClean="0"/>
              <a:t>Yep, AFRICA.</a:t>
            </a:r>
            <a:endParaRPr lang="en-US" sz="9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r>
              <a:rPr lang="en-US" sz="4000" dirty="0"/>
              <a:t>Motives for Colonization 	</a:t>
            </a:r>
          </a:p>
        </p:txBody>
      </p:sp>
      <p:sp>
        <p:nvSpPr>
          <p:cNvPr id="17411" name="Rectangle 3"/>
          <p:cNvSpPr>
            <a:spLocks noGrp="1" noChangeArrowheads="1"/>
          </p:cNvSpPr>
          <p:nvPr>
            <p:ph sz="quarter" idx="1"/>
          </p:nvPr>
        </p:nvSpPr>
        <p:spPr/>
        <p:txBody>
          <a:bodyPr/>
          <a:lstStyle/>
          <a:p>
            <a:r>
              <a:rPr lang="en-US" sz="5800" dirty="0"/>
              <a:t>God, Glory, and Gold (The 3 G’s)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t>European </a:t>
            </a:r>
            <a:r>
              <a:rPr lang="en-US" dirty="0" smtClean="0"/>
              <a:t>Motivations to Colonize Africa</a:t>
            </a:r>
            <a:endParaRPr lang="en-US" dirty="0"/>
          </a:p>
        </p:txBody>
      </p:sp>
      <p:sp>
        <p:nvSpPr>
          <p:cNvPr id="3" name="Content Placeholder 2"/>
          <p:cNvSpPr>
            <a:spLocks noGrp="1"/>
          </p:cNvSpPr>
          <p:nvPr>
            <p:ph sz="quarter" idx="1"/>
          </p:nvPr>
        </p:nvSpPr>
        <p:spPr/>
        <p:txBody>
          <a:bodyPr/>
          <a:lstStyle/>
          <a:p>
            <a:r>
              <a:rPr lang="en-US" dirty="0" smtClean="0"/>
              <a:t>There were 5 basic motivations driving Europeans to colonize Africa</a:t>
            </a:r>
          </a:p>
          <a:p>
            <a:pPr lvl="1"/>
            <a:r>
              <a:rPr lang="en-US" dirty="0" smtClean="0"/>
              <a:t>Economic motivations</a:t>
            </a:r>
          </a:p>
          <a:p>
            <a:pPr lvl="1"/>
            <a:r>
              <a:rPr lang="en-US" dirty="0" smtClean="0"/>
              <a:t>Political motivations</a:t>
            </a:r>
          </a:p>
          <a:p>
            <a:pPr lvl="1"/>
            <a:r>
              <a:rPr lang="en-US" dirty="0" smtClean="0"/>
              <a:t>Military motivations</a:t>
            </a:r>
          </a:p>
          <a:p>
            <a:pPr lvl="1"/>
            <a:r>
              <a:rPr lang="en-US" dirty="0" smtClean="0"/>
              <a:t>Social motivations</a:t>
            </a:r>
          </a:p>
          <a:p>
            <a:pPr lvl="1"/>
            <a:r>
              <a:rPr lang="en-US" dirty="0" smtClean="0"/>
              <a:t>Religions motivations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1371600" y="228600"/>
            <a:ext cx="7772400" cy="838200"/>
          </a:xfrm>
        </p:spPr>
        <p:txBody>
          <a:bodyPr/>
          <a:lstStyle/>
          <a:p>
            <a:r>
              <a:rPr lang="en-US" dirty="0" smtClean="0"/>
              <a:t>ECONOMIC MOTIVES</a:t>
            </a:r>
          </a:p>
        </p:txBody>
      </p:sp>
      <p:sp>
        <p:nvSpPr>
          <p:cNvPr id="3" name="Subtitle 2"/>
          <p:cNvSpPr>
            <a:spLocks noGrp="1"/>
          </p:cNvSpPr>
          <p:nvPr>
            <p:ph type="subTitle" idx="1"/>
          </p:nvPr>
        </p:nvSpPr>
        <p:spPr>
          <a:xfrm>
            <a:off x="381000" y="990600"/>
            <a:ext cx="5029200" cy="5257800"/>
          </a:xfrm>
        </p:spPr>
        <p:txBody>
          <a:bodyPr rtlCol="0">
            <a:normAutofit/>
          </a:bodyPr>
          <a:lstStyle/>
          <a:p>
            <a:pPr algn="l" fontAlgn="auto">
              <a:spcAft>
                <a:spcPts val="0"/>
              </a:spcAft>
              <a:buFont typeface="Arial" pitchFamily="34" charset="0"/>
              <a:buChar char="•"/>
              <a:defRPr/>
            </a:pPr>
            <a:r>
              <a:rPr lang="en-US" dirty="0" smtClean="0"/>
              <a:t>Sources of raw materials</a:t>
            </a:r>
          </a:p>
          <a:p>
            <a:pPr lvl="1" algn="l" fontAlgn="auto">
              <a:spcAft>
                <a:spcPts val="0"/>
              </a:spcAft>
              <a:buFont typeface="Arial" pitchFamily="34" charset="0"/>
              <a:buChar char="•"/>
              <a:defRPr/>
            </a:pPr>
            <a:r>
              <a:rPr lang="en-US" dirty="0" smtClean="0">
                <a:solidFill>
                  <a:schemeClr val="tx1">
                    <a:lumMod val="65000"/>
                    <a:lumOff val="35000"/>
                  </a:schemeClr>
                </a:solidFill>
              </a:rPr>
              <a:t>Egypt – cotton</a:t>
            </a:r>
          </a:p>
          <a:p>
            <a:pPr lvl="1" algn="l" fontAlgn="auto">
              <a:spcAft>
                <a:spcPts val="0"/>
              </a:spcAft>
              <a:buFont typeface="Arial" pitchFamily="34" charset="0"/>
              <a:buChar char="•"/>
              <a:defRPr/>
            </a:pPr>
            <a:r>
              <a:rPr lang="en-US" dirty="0" smtClean="0">
                <a:solidFill>
                  <a:schemeClr val="tx1">
                    <a:lumMod val="65000"/>
                    <a:lumOff val="35000"/>
                  </a:schemeClr>
                </a:solidFill>
              </a:rPr>
              <a:t>Malaya – rubber and tin</a:t>
            </a:r>
          </a:p>
          <a:p>
            <a:pPr lvl="1" algn="l" fontAlgn="auto">
              <a:spcAft>
                <a:spcPts val="0"/>
              </a:spcAft>
              <a:buFont typeface="Arial" pitchFamily="34" charset="0"/>
              <a:buChar char="•"/>
              <a:defRPr/>
            </a:pPr>
            <a:r>
              <a:rPr lang="en-US" dirty="0" smtClean="0">
                <a:solidFill>
                  <a:schemeClr val="tx1">
                    <a:lumMod val="65000"/>
                    <a:lumOff val="35000"/>
                  </a:schemeClr>
                </a:solidFill>
              </a:rPr>
              <a:t>Middle East – oil</a:t>
            </a:r>
          </a:p>
          <a:p>
            <a:pPr algn="l" fontAlgn="auto">
              <a:spcAft>
                <a:spcPts val="0"/>
              </a:spcAft>
              <a:buFont typeface="Arial" pitchFamily="34" charset="0"/>
              <a:buChar char="•"/>
              <a:defRPr/>
            </a:pPr>
            <a:r>
              <a:rPr lang="en-US" b="1" dirty="0" smtClean="0"/>
              <a:t>There was a lot of $$ to be made off of Africa! And plenty of free labor to help make that money for Europe. </a:t>
            </a:r>
          </a:p>
        </p:txBody>
      </p:sp>
      <p:pic>
        <p:nvPicPr>
          <p:cNvPr id="8196" name="Picture 6" descr="509.JPG"/>
          <p:cNvPicPr>
            <a:picLocks noChangeAspect="1"/>
          </p:cNvPicPr>
          <p:nvPr/>
        </p:nvPicPr>
        <p:blipFill>
          <a:blip r:embed="rId3" cstate="print"/>
          <a:srcRect/>
          <a:stretch>
            <a:fillRect/>
          </a:stretch>
        </p:blipFill>
        <p:spPr bwMode="auto">
          <a:xfrm>
            <a:off x="0" y="5702300"/>
            <a:ext cx="838200" cy="1155700"/>
          </a:xfrm>
          <a:prstGeom prst="rect">
            <a:avLst/>
          </a:prstGeom>
          <a:noFill/>
          <a:ln w="9525">
            <a:noFill/>
            <a:miter lim="800000"/>
            <a:headEnd/>
            <a:tailEnd/>
          </a:ln>
        </p:spPr>
      </p:pic>
      <p:pic>
        <p:nvPicPr>
          <p:cNvPr id="8197" name="Picture 9" descr="509.JPG"/>
          <p:cNvPicPr>
            <a:picLocks noChangeAspect="1"/>
          </p:cNvPicPr>
          <p:nvPr/>
        </p:nvPicPr>
        <p:blipFill>
          <a:blip r:embed="rId4" cstate="print"/>
          <a:srcRect/>
          <a:stretch>
            <a:fillRect/>
          </a:stretch>
        </p:blipFill>
        <p:spPr bwMode="auto">
          <a:xfrm>
            <a:off x="7988300" y="6019800"/>
            <a:ext cx="1155700" cy="838200"/>
          </a:xfrm>
          <a:prstGeom prst="rect">
            <a:avLst/>
          </a:prstGeom>
          <a:noFill/>
          <a:ln w="9525">
            <a:noFill/>
            <a:miter lim="800000"/>
            <a:headEnd/>
            <a:tailEnd/>
          </a:ln>
        </p:spPr>
      </p:pic>
      <p:pic>
        <p:nvPicPr>
          <p:cNvPr id="8198" name="Picture 7" descr="509.JPG"/>
          <p:cNvPicPr>
            <a:picLocks noChangeAspect="1"/>
          </p:cNvPicPr>
          <p:nvPr/>
        </p:nvPicPr>
        <p:blipFill>
          <a:blip r:embed="rId5" cstate="print"/>
          <a:srcRect/>
          <a:stretch>
            <a:fillRect/>
          </a:stretch>
        </p:blipFill>
        <p:spPr bwMode="auto">
          <a:xfrm>
            <a:off x="0" y="0"/>
            <a:ext cx="1155700" cy="838200"/>
          </a:xfrm>
          <a:prstGeom prst="rect">
            <a:avLst/>
          </a:prstGeom>
          <a:noFill/>
          <a:ln w="9525">
            <a:noFill/>
            <a:miter lim="800000"/>
            <a:headEnd/>
            <a:tailEnd/>
          </a:ln>
        </p:spPr>
      </p:pic>
      <p:pic>
        <p:nvPicPr>
          <p:cNvPr id="8199" name="Picture 8" descr="509.JPG"/>
          <p:cNvPicPr>
            <a:picLocks noChangeAspect="1"/>
          </p:cNvPicPr>
          <p:nvPr/>
        </p:nvPicPr>
        <p:blipFill>
          <a:blip r:embed="rId6" cstate="print"/>
          <a:srcRect/>
          <a:stretch>
            <a:fillRect/>
          </a:stretch>
        </p:blipFill>
        <p:spPr bwMode="auto">
          <a:xfrm>
            <a:off x="8305800" y="0"/>
            <a:ext cx="838200" cy="1155700"/>
          </a:xfrm>
          <a:prstGeom prst="rect">
            <a:avLst/>
          </a:prstGeom>
          <a:noFill/>
          <a:ln w="9525">
            <a:noFill/>
            <a:miter lim="800000"/>
            <a:headEnd/>
            <a:tailEnd/>
          </a:ln>
        </p:spPr>
      </p:pic>
      <p:pic>
        <p:nvPicPr>
          <p:cNvPr id="8200" name="Picture 2" descr="http://www.studenthandouts.com/aus1.jpg"/>
          <p:cNvPicPr>
            <a:picLocks noChangeAspect="1" noChangeArrowheads="1"/>
          </p:cNvPicPr>
          <p:nvPr/>
        </p:nvPicPr>
        <p:blipFill>
          <a:blip r:embed="rId7" cstate="print"/>
          <a:srcRect/>
          <a:stretch>
            <a:fillRect/>
          </a:stretch>
        </p:blipFill>
        <p:spPr bwMode="auto">
          <a:xfrm>
            <a:off x="5334000" y="2209800"/>
            <a:ext cx="3657600" cy="2681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509.JPG"/>
          <p:cNvPicPr>
            <a:picLocks noChangeAspect="1"/>
          </p:cNvPicPr>
          <p:nvPr/>
        </p:nvPicPr>
        <p:blipFill>
          <a:blip r:embed="rId3" cstate="print"/>
          <a:srcRect/>
          <a:stretch>
            <a:fillRect/>
          </a:stretch>
        </p:blipFill>
        <p:spPr bwMode="auto">
          <a:xfrm>
            <a:off x="0" y="5702300"/>
            <a:ext cx="838200" cy="1155700"/>
          </a:xfrm>
          <a:prstGeom prst="rect">
            <a:avLst/>
          </a:prstGeom>
          <a:noFill/>
          <a:ln w="9525">
            <a:noFill/>
            <a:miter lim="800000"/>
            <a:headEnd/>
            <a:tailEnd/>
          </a:ln>
        </p:spPr>
      </p:pic>
      <p:sp>
        <p:nvSpPr>
          <p:cNvPr id="9219" name="Title 1"/>
          <p:cNvSpPr>
            <a:spLocks noGrp="1"/>
          </p:cNvSpPr>
          <p:nvPr>
            <p:ph type="ctrTitle"/>
          </p:nvPr>
        </p:nvSpPr>
        <p:spPr>
          <a:xfrm>
            <a:off x="1371600" y="228600"/>
            <a:ext cx="7772400" cy="838200"/>
          </a:xfrm>
        </p:spPr>
        <p:txBody>
          <a:bodyPr/>
          <a:lstStyle/>
          <a:p>
            <a:r>
              <a:rPr lang="en-US" dirty="0" smtClean="0"/>
              <a:t>POLITICAL MOTIVES</a:t>
            </a:r>
          </a:p>
        </p:txBody>
      </p:sp>
      <p:sp>
        <p:nvSpPr>
          <p:cNvPr id="3" name="Subtitle 2"/>
          <p:cNvSpPr>
            <a:spLocks noGrp="1"/>
          </p:cNvSpPr>
          <p:nvPr>
            <p:ph type="subTitle" idx="1"/>
          </p:nvPr>
        </p:nvSpPr>
        <p:spPr>
          <a:xfrm>
            <a:off x="838200" y="1143000"/>
            <a:ext cx="5791200" cy="5257800"/>
          </a:xfrm>
        </p:spPr>
        <p:txBody>
          <a:bodyPr rtlCol="0">
            <a:normAutofit/>
          </a:bodyPr>
          <a:lstStyle/>
          <a:p>
            <a:pPr algn="l" fontAlgn="auto">
              <a:spcAft>
                <a:spcPts val="0"/>
              </a:spcAft>
              <a:buFont typeface="Arial" pitchFamily="34" charset="0"/>
              <a:buChar char="•"/>
              <a:defRPr/>
            </a:pPr>
            <a:r>
              <a:rPr lang="en-US" dirty="0" smtClean="0"/>
              <a:t>Nationalism – national pride “we’re the best country ever!”</a:t>
            </a:r>
          </a:p>
          <a:p>
            <a:pPr algn="l" fontAlgn="auto">
              <a:spcAft>
                <a:spcPts val="0"/>
              </a:spcAft>
              <a:buFont typeface="Arial" pitchFamily="34" charset="0"/>
              <a:buNone/>
              <a:defRPr/>
            </a:pPr>
            <a:endParaRPr lang="en-US" dirty="0"/>
          </a:p>
          <a:p>
            <a:pPr fontAlgn="auto">
              <a:spcAft>
                <a:spcPts val="0"/>
              </a:spcAft>
              <a:buFont typeface="Arial" pitchFamily="34" charset="0"/>
              <a:buNone/>
              <a:defRPr/>
            </a:pPr>
            <a:r>
              <a:rPr lang="en-US" dirty="0" smtClean="0">
                <a:solidFill>
                  <a:schemeClr val="tx1">
                    <a:lumMod val="65000"/>
                    <a:lumOff val="35000"/>
                  </a:schemeClr>
                </a:solidFill>
              </a:rPr>
              <a:t>“The sun never sets on the British empire.”</a:t>
            </a:r>
          </a:p>
          <a:p>
            <a:pPr algn="l" fontAlgn="auto">
              <a:spcAft>
                <a:spcPts val="0"/>
              </a:spcAft>
              <a:buFont typeface="Arial" pitchFamily="34" charset="0"/>
              <a:buNone/>
              <a:defRPr/>
            </a:pPr>
            <a:endParaRPr lang="en-US" dirty="0"/>
          </a:p>
          <a:p>
            <a:pPr algn="l" fontAlgn="auto">
              <a:spcAft>
                <a:spcPts val="0"/>
              </a:spcAft>
              <a:buFont typeface="Arial" pitchFamily="34" charset="0"/>
              <a:buChar char="•"/>
              <a:defRPr/>
            </a:pPr>
            <a:r>
              <a:rPr lang="en-US" dirty="0" smtClean="0"/>
              <a:t>Large empires increased national pride</a:t>
            </a:r>
          </a:p>
          <a:p>
            <a:pPr algn="l" fontAlgn="auto">
              <a:spcAft>
                <a:spcPts val="0"/>
              </a:spcAft>
              <a:buFont typeface="Arial" pitchFamily="34" charset="0"/>
              <a:buChar char="•"/>
              <a:defRPr/>
            </a:pPr>
            <a:endParaRPr lang="en-US" dirty="0" smtClean="0"/>
          </a:p>
        </p:txBody>
      </p:sp>
      <p:pic>
        <p:nvPicPr>
          <p:cNvPr id="9221" name="Picture 9" descr="509.JPG"/>
          <p:cNvPicPr>
            <a:picLocks noChangeAspect="1"/>
          </p:cNvPicPr>
          <p:nvPr/>
        </p:nvPicPr>
        <p:blipFill>
          <a:blip r:embed="rId4" cstate="print"/>
          <a:srcRect/>
          <a:stretch>
            <a:fillRect/>
          </a:stretch>
        </p:blipFill>
        <p:spPr bwMode="auto">
          <a:xfrm>
            <a:off x="7988300" y="6019800"/>
            <a:ext cx="1155700" cy="838200"/>
          </a:xfrm>
          <a:prstGeom prst="rect">
            <a:avLst/>
          </a:prstGeom>
          <a:noFill/>
          <a:ln w="9525">
            <a:noFill/>
            <a:miter lim="800000"/>
            <a:headEnd/>
            <a:tailEnd/>
          </a:ln>
        </p:spPr>
      </p:pic>
      <p:pic>
        <p:nvPicPr>
          <p:cNvPr id="9222" name="Picture 7" descr="509.JPG"/>
          <p:cNvPicPr>
            <a:picLocks noChangeAspect="1"/>
          </p:cNvPicPr>
          <p:nvPr/>
        </p:nvPicPr>
        <p:blipFill>
          <a:blip r:embed="rId5" cstate="print"/>
          <a:srcRect/>
          <a:stretch>
            <a:fillRect/>
          </a:stretch>
        </p:blipFill>
        <p:spPr bwMode="auto">
          <a:xfrm>
            <a:off x="0" y="0"/>
            <a:ext cx="1155700" cy="838200"/>
          </a:xfrm>
          <a:prstGeom prst="rect">
            <a:avLst/>
          </a:prstGeom>
          <a:noFill/>
          <a:ln w="9525">
            <a:noFill/>
            <a:miter lim="800000"/>
            <a:headEnd/>
            <a:tailEnd/>
          </a:ln>
        </p:spPr>
      </p:pic>
      <p:pic>
        <p:nvPicPr>
          <p:cNvPr id="9223" name="Picture 8" descr="509.JPG"/>
          <p:cNvPicPr>
            <a:picLocks noChangeAspect="1"/>
          </p:cNvPicPr>
          <p:nvPr/>
        </p:nvPicPr>
        <p:blipFill>
          <a:blip r:embed="rId6" cstate="print"/>
          <a:srcRect/>
          <a:stretch>
            <a:fillRect/>
          </a:stretch>
        </p:blipFill>
        <p:spPr bwMode="auto">
          <a:xfrm>
            <a:off x="8305800" y="0"/>
            <a:ext cx="838200" cy="1155700"/>
          </a:xfrm>
          <a:prstGeom prst="rect">
            <a:avLst/>
          </a:prstGeom>
          <a:noFill/>
          <a:ln w="9525">
            <a:noFill/>
            <a:miter lim="800000"/>
            <a:headEnd/>
            <a:tailEnd/>
          </a:ln>
        </p:spPr>
      </p:pic>
      <p:pic>
        <p:nvPicPr>
          <p:cNvPr id="9224" name="Picture 1"/>
          <p:cNvPicPr>
            <a:picLocks noChangeAspect="1" noChangeArrowheads="1"/>
          </p:cNvPicPr>
          <p:nvPr/>
        </p:nvPicPr>
        <p:blipFill>
          <a:blip r:embed="rId7" cstate="print"/>
          <a:srcRect/>
          <a:stretch>
            <a:fillRect/>
          </a:stretch>
        </p:blipFill>
        <p:spPr bwMode="auto">
          <a:xfrm>
            <a:off x="7010400" y="2286000"/>
            <a:ext cx="1828800" cy="1223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1219200" y="228600"/>
            <a:ext cx="7772400" cy="838200"/>
          </a:xfrm>
        </p:spPr>
        <p:txBody>
          <a:bodyPr/>
          <a:lstStyle/>
          <a:p>
            <a:r>
              <a:rPr lang="en-US" dirty="0" smtClean="0"/>
              <a:t>MILITARY MOTIVES</a:t>
            </a:r>
          </a:p>
        </p:txBody>
      </p:sp>
      <p:sp>
        <p:nvSpPr>
          <p:cNvPr id="3" name="Subtitle 2"/>
          <p:cNvSpPr>
            <a:spLocks noGrp="1"/>
          </p:cNvSpPr>
          <p:nvPr>
            <p:ph type="subTitle" idx="1"/>
          </p:nvPr>
        </p:nvSpPr>
        <p:spPr>
          <a:xfrm>
            <a:off x="381000" y="1371600"/>
            <a:ext cx="6324600" cy="5181600"/>
          </a:xfrm>
        </p:spPr>
        <p:txBody>
          <a:bodyPr rtlCol="0">
            <a:normAutofit/>
          </a:bodyPr>
          <a:lstStyle/>
          <a:p>
            <a:pPr algn="l" fontAlgn="auto">
              <a:spcAft>
                <a:spcPts val="0"/>
              </a:spcAft>
              <a:buFont typeface="Arial" pitchFamily="34" charset="0"/>
              <a:buChar char="•"/>
              <a:defRPr/>
            </a:pPr>
            <a:r>
              <a:rPr lang="en-US" sz="4000" dirty="0" smtClean="0"/>
              <a:t>Could put military bases in Africa. </a:t>
            </a:r>
            <a:endParaRPr lang="en-US" dirty="0" smtClean="0"/>
          </a:p>
          <a:p>
            <a:pPr algn="l" fontAlgn="auto">
              <a:spcAft>
                <a:spcPts val="0"/>
              </a:spcAft>
              <a:buFont typeface="Arial" pitchFamily="34" charset="0"/>
              <a:buChar char="•"/>
              <a:defRPr/>
            </a:pPr>
            <a:r>
              <a:rPr lang="en-US" sz="4000" dirty="0" smtClean="0"/>
              <a:t>Manpower</a:t>
            </a:r>
          </a:p>
          <a:p>
            <a:pPr lvl="1" algn="l">
              <a:buFont typeface="Arial" pitchFamily="34" charset="0"/>
              <a:buChar char="•"/>
              <a:defRPr/>
            </a:pPr>
            <a:r>
              <a:rPr lang="en-US" sz="4000" dirty="0" smtClean="0"/>
              <a:t>Recruit/force Africans to fight for their countries</a:t>
            </a:r>
          </a:p>
        </p:txBody>
      </p:sp>
      <p:pic>
        <p:nvPicPr>
          <p:cNvPr id="10244" name="Picture 6" descr="509.JPG"/>
          <p:cNvPicPr>
            <a:picLocks noChangeAspect="1"/>
          </p:cNvPicPr>
          <p:nvPr/>
        </p:nvPicPr>
        <p:blipFill>
          <a:blip r:embed="rId3" cstate="print"/>
          <a:srcRect/>
          <a:stretch>
            <a:fillRect/>
          </a:stretch>
        </p:blipFill>
        <p:spPr bwMode="auto">
          <a:xfrm>
            <a:off x="0" y="5702300"/>
            <a:ext cx="838200" cy="1155700"/>
          </a:xfrm>
          <a:prstGeom prst="rect">
            <a:avLst/>
          </a:prstGeom>
          <a:noFill/>
          <a:ln w="9525">
            <a:noFill/>
            <a:miter lim="800000"/>
            <a:headEnd/>
            <a:tailEnd/>
          </a:ln>
        </p:spPr>
      </p:pic>
      <p:pic>
        <p:nvPicPr>
          <p:cNvPr id="10245" name="Picture 9" descr="509.JPG"/>
          <p:cNvPicPr>
            <a:picLocks noChangeAspect="1"/>
          </p:cNvPicPr>
          <p:nvPr/>
        </p:nvPicPr>
        <p:blipFill>
          <a:blip r:embed="rId4" cstate="print"/>
          <a:srcRect/>
          <a:stretch>
            <a:fillRect/>
          </a:stretch>
        </p:blipFill>
        <p:spPr bwMode="auto">
          <a:xfrm>
            <a:off x="7988300" y="6019800"/>
            <a:ext cx="1155700" cy="838200"/>
          </a:xfrm>
          <a:prstGeom prst="rect">
            <a:avLst/>
          </a:prstGeom>
          <a:noFill/>
          <a:ln w="9525">
            <a:noFill/>
            <a:miter lim="800000"/>
            <a:headEnd/>
            <a:tailEnd/>
          </a:ln>
        </p:spPr>
      </p:pic>
      <p:pic>
        <p:nvPicPr>
          <p:cNvPr id="10246" name="Picture 7" descr="509.JPG"/>
          <p:cNvPicPr>
            <a:picLocks noChangeAspect="1"/>
          </p:cNvPicPr>
          <p:nvPr/>
        </p:nvPicPr>
        <p:blipFill>
          <a:blip r:embed="rId5" cstate="print"/>
          <a:srcRect/>
          <a:stretch>
            <a:fillRect/>
          </a:stretch>
        </p:blipFill>
        <p:spPr bwMode="auto">
          <a:xfrm>
            <a:off x="0" y="0"/>
            <a:ext cx="1155700" cy="838200"/>
          </a:xfrm>
          <a:prstGeom prst="rect">
            <a:avLst/>
          </a:prstGeom>
          <a:noFill/>
          <a:ln w="9525">
            <a:noFill/>
            <a:miter lim="800000"/>
            <a:headEnd/>
            <a:tailEnd/>
          </a:ln>
        </p:spPr>
      </p:pic>
      <p:pic>
        <p:nvPicPr>
          <p:cNvPr id="10247" name="Picture 8" descr="509.JPG"/>
          <p:cNvPicPr>
            <a:picLocks noChangeAspect="1"/>
          </p:cNvPicPr>
          <p:nvPr/>
        </p:nvPicPr>
        <p:blipFill>
          <a:blip r:embed="rId6" cstate="print"/>
          <a:srcRect/>
          <a:stretch>
            <a:fillRect/>
          </a:stretch>
        </p:blipFill>
        <p:spPr bwMode="auto">
          <a:xfrm>
            <a:off x="8305800" y="0"/>
            <a:ext cx="838200" cy="1155700"/>
          </a:xfrm>
          <a:prstGeom prst="rect">
            <a:avLst/>
          </a:prstGeom>
          <a:noFill/>
          <a:ln w="9525">
            <a:noFill/>
            <a:miter lim="800000"/>
            <a:headEnd/>
            <a:tailEnd/>
          </a:ln>
        </p:spPr>
      </p:pic>
      <p:pic>
        <p:nvPicPr>
          <p:cNvPr id="10248" name="Picture 1"/>
          <p:cNvPicPr>
            <a:picLocks noChangeAspect="1" noChangeArrowheads="1"/>
          </p:cNvPicPr>
          <p:nvPr/>
        </p:nvPicPr>
        <p:blipFill>
          <a:blip r:embed="rId7" cstate="print"/>
          <a:srcRect/>
          <a:stretch>
            <a:fillRect/>
          </a:stretch>
        </p:blipFill>
        <p:spPr bwMode="auto">
          <a:xfrm>
            <a:off x="7162800" y="3657600"/>
            <a:ext cx="1828800" cy="1981200"/>
          </a:xfrm>
          <a:prstGeom prst="rect">
            <a:avLst/>
          </a:prstGeom>
          <a:noFill/>
          <a:ln w="9525">
            <a:noFill/>
            <a:miter lim="800000"/>
            <a:headEnd/>
            <a:tailEnd/>
          </a:ln>
        </p:spPr>
      </p:pic>
      <p:pic>
        <p:nvPicPr>
          <p:cNvPr id="10249" name="Picture 2"/>
          <p:cNvPicPr>
            <a:picLocks noChangeAspect="1" noChangeArrowheads="1"/>
          </p:cNvPicPr>
          <p:nvPr/>
        </p:nvPicPr>
        <p:blipFill>
          <a:blip r:embed="rId8" cstate="print"/>
          <a:srcRect/>
          <a:stretch>
            <a:fillRect/>
          </a:stretch>
        </p:blipFill>
        <p:spPr bwMode="auto">
          <a:xfrm>
            <a:off x="6172200" y="1295400"/>
            <a:ext cx="1828800" cy="112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1143000" y="228600"/>
            <a:ext cx="7772400" cy="838200"/>
          </a:xfrm>
        </p:spPr>
        <p:txBody>
          <a:bodyPr/>
          <a:lstStyle/>
          <a:p>
            <a:r>
              <a:rPr lang="en-US" dirty="0" smtClean="0"/>
              <a:t>SOCIAL MOTIVES</a:t>
            </a:r>
          </a:p>
        </p:txBody>
      </p:sp>
      <p:sp>
        <p:nvSpPr>
          <p:cNvPr id="3" name="Subtitle 2"/>
          <p:cNvSpPr>
            <a:spLocks noGrp="1"/>
          </p:cNvSpPr>
          <p:nvPr>
            <p:ph type="subTitle" idx="1"/>
          </p:nvPr>
        </p:nvSpPr>
        <p:spPr>
          <a:xfrm>
            <a:off x="304800" y="1143000"/>
            <a:ext cx="6400800" cy="5181600"/>
          </a:xfrm>
        </p:spPr>
        <p:txBody>
          <a:bodyPr rtlCol="0">
            <a:normAutofit/>
          </a:bodyPr>
          <a:lstStyle/>
          <a:p>
            <a:pPr algn="l" fontAlgn="auto">
              <a:spcAft>
                <a:spcPts val="0"/>
              </a:spcAft>
              <a:buFont typeface="Arial" pitchFamily="34" charset="0"/>
              <a:buChar char="•"/>
              <a:defRPr/>
            </a:pPr>
            <a:r>
              <a:rPr lang="en-US" dirty="0" smtClean="0"/>
              <a:t>“White Man’s Burden”</a:t>
            </a:r>
          </a:p>
          <a:p>
            <a:pPr lvl="1" algn="l" fontAlgn="auto">
              <a:spcAft>
                <a:spcPts val="0"/>
              </a:spcAft>
              <a:buFont typeface="Arial" pitchFamily="34" charset="0"/>
              <a:buChar char="•"/>
              <a:defRPr/>
            </a:pPr>
            <a:r>
              <a:rPr lang="en-US" dirty="0" smtClean="0">
                <a:solidFill>
                  <a:schemeClr val="tx1">
                    <a:lumMod val="65000"/>
                    <a:lumOff val="35000"/>
                  </a:schemeClr>
                </a:solidFill>
              </a:rPr>
              <a:t>Rudyard Kipling’s poetry and prose</a:t>
            </a:r>
          </a:p>
          <a:p>
            <a:pPr lvl="1" algn="l" fontAlgn="auto">
              <a:spcAft>
                <a:spcPts val="0"/>
              </a:spcAft>
              <a:buFont typeface="Arial" pitchFamily="34" charset="0"/>
              <a:buChar char="•"/>
              <a:defRPr/>
            </a:pPr>
            <a:r>
              <a:rPr lang="en-US" dirty="0" smtClean="0">
                <a:solidFill>
                  <a:schemeClr val="tx1">
                    <a:lumMod val="65000"/>
                    <a:lumOff val="35000"/>
                  </a:schemeClr>
                </a:solidFill>
              </a:rPr>
              <a:t>Whites morally obligated to bring the “blessings of civilization” to “backward” peoples”</a:t>
            </a:r>
          </a:p>
        </p:txBody>
      </p:sp>
      <p:pic>
        <p:nvPicPr>
          <p:cNvPr id="11268" name="Picture 6" descr="509.JPG"/>
          <p:cNvPicPr>
            <a:picLocks noChangeAspect="1"/>
          </p:cNvPicPr>
          <p:nvPr/>
        </p:nvPicPr>
        <p:blipFill>
          <a:blip r:embed="rId3" cstate="print"/>
          <a:srcRect/>
          <a:stretch>
            <a:fillRect/>
          </a:stretch>
        </p:blipFill>
        <p:spPr bwMode="auto">
          <a:xfrm>
            <a:off x="0" y="5702300"/>
            <a:ext cx="838200" cy="1155700"/>
          </a:xfrm>
          <a:prstGeom prst="rect">
            <a:avLst/>
          </a:prstGeom>
          <a:noFill/>
          <a:ln w="9525">
            <a:noFill/>
            <a:miter lim="800000"/>
            <a:headEnd/>
            <a:tailEnd/>
          </a:ln>
        </p:spPr>
      </p:pic>
      <p:pic>
        <p:nvPicPr>
          <p:cNvPr id="11269" name="Picture 9" descr="509.JPG"/>
          <p:cNvPicPr>
            <a:picLocks noChangeAspect="1"/>
          </p:cNvPicPr>
          <p:nvPr/>
        </p:nvPicPr>
        <p:blipFill>
          <a:blip r:embed="rId4" cstate="print"/>
          <a:srcRect/>
          <a:stretch>
            <a:fillRect/>
          </a:stretch>
        </p:blipFill>
        <p:spPr bwMode="auto">
          <a:xfrm>
            <a:off x="7988300" y="6019800"/>
            <a:ext cx="1155700" cy="838200"/>
          </a:xfrm>
          <a:prstGeom prst="rect">
            <a:avLst/>
          </a:prstGeom>
          <a:noFill/>
          <a:ln w="9525">
            <a:noFill/>
            <a:miter lim="800000"/>
            <a:headEnd/>
            <a:tailEnd/>
          </a:ln>
        </p:spPr>
      </p:pic>
      <p:pic>
        <p:nvPicPr>
          <p:cNvPr id="11270" name="Picture 7" descr="509.JPG"/>
          <p:cNvPicPr>
            <a:picLocks noChangeAspect="1"/>
          </p:cNvPicPr>
          <p:nvPr/>
        </p:nvPicPr>
        <p:blipFill>
          <a:blip r:embed="rId5" cstate="print"/>
          <a:srcRect/>
          <a:stretch>
            <a:fillRect/>
          </a:stretch>
        </p:blipFill>
        <p:spPr bwMode="auto">
          <a:xfrm>
            <a:off x="0" y="0"/>
            <a:ext cx="1155700" cy="838200"/>
          </a:xfrm>
          <a:prstGeom prst="rect">
            <a:avLst/>
          </a:prstGeom>
          <a:noFill/>
          <a:ln w="9525">
            <a:noFill/>
            <a:miter lim="800000"/>
            <a:headEnd/>
            <a:tailEnd/>
          </a:ln>
        </p:spPr>
      </p:pic>
      <p:pic>
        <p:nvPicPr>
          <p:cNvPr id="11271" name="Picture 8" descr="509.JPG"/>
          <p:cNvPicPr>
            <a:picLocks noChangeAspect="1"/>
          </p:cNvPicPr>
          <p:nvPr/>
        </p:nvPicPr>
        <p:blipFill>
          <a:blip r:embed="rId6" cstate="print"/>
          <a:srcRect/>
          <a:stretch>
            <a:fillRect/>
          </a:stretch>
        </p:blipFill>
        <p:spPr bwMode="auto">
          <a:xfrm>
            <a:off x="8305800" y="0"/>
            <a:ext cx="838200" cy="1155700"/>
          </a:xfrm>
          <a:prstGeom prst="rect">
            <a:avLst/>
          </a:prstGeom>
          <a:noFill/>
          <a:ln w="9525">
            <a:noFill/>
            <a:miter lim="800000"/>
            <a:headEnd/>
            <a:tailEnd/>
          </a:ln>
        </p:spPr>
      </p:pic>
      <p:pic>
        <p:nvPicPr>
          <p:cNvPr id="11272" name="Picture 10" descr="536.JPG"/>
          <p:cNvPicPr>
            <a:picLocks noChangeAspect="1"/>
          </p:cNvPicPr>
          <p:nvPr/>
        </p:nvPicPr>
        <p:blipFill>
          <a:blip r:embed="rId7" cstate="print"/>
          <a:srcRect/>
          <a:stretch>
            <a:fillRect/>
          </a:stretch>
        </p:blipFill>
        <p:spPr bwMode="auto">
          <a:xfrm>
            <a:off x="6705600" y="381000"/>
            <a:ext cx="1435100" cy="360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dirty="0" smtClean="0"/>
              <a:t>The “</a:t>
            </a:r>
            <a:r>
              <a:rPr lang="en-US" b="1" dirty="0" smtClean="0"/>
              <a:t>taking over</a:t>
            </a:r>
            <a:r>
              <a:rPr lang="en-US" dirty="0" smtClean="0"/>
              <a:t>” of a </a:t>
            </a:r>
            <a:r>
              <a:rPr lang="en-US" i="1" dirty="0" smtClean="0"/>
              <a:t>weaker </a:t>
            </a:r>
            <a:r>
              <a:rPr lang="en-US" dirty="0" smtClean="0"/>
              <a:t>country by a </a:t>
            </a:r>
            <a:r>
              <a:rPr lang="en-US" i="1" dirty="0" smtClean="0"/>
              <a:t>stronger </a:t>
            </a:r>
            <a:r>
              <a:rPr lang="en-US" dirty="0" smtClean="0"/>
              <a:t>one; the use of the weaker country’s resources to strengthen and enrich the stronger country</a:t>
            </a:r>
          </a:p>
          <a:p>
            <a:r>
              <a:rPr lang="en-US" b="1" dirty="0" smtClean="0"/>
              <a:t>WHICH IS JUST A FANCY WAY OF SAYING</a:t>
            </a:r>
            <a:r>
              <a:rPr lang="en-US" dirty="0" smtClean="0"/>
              <a:t>… one country has total control of another country/territory</a:t>
            </a:r>
          </a:p>
          <a:p>
            <a:r>
              <a:rPr lang="en-US" dirty="0" smtClean="0"/>
              <a:t>In this case, we are talking about </a:t>
            </a:r>
            <a:r>
              <a:rPr lang="en-US" b="1" dirty="0" smtClean="0"/>
              <a:t>Europe </a:t>
            </a:r>
            <a:r>
              <a:rPr lang="en-US" dirty="0" smtClean="0"/>
              <a:t>(strong) taking over </a:t>
            </a:r>
            <a:r>
              <a:rPr lang="en-US" b="1" dirty="0" smtClean="0"/>
              <a:t>Africa </a:t>
            </a:r>
            <a:r>
              <a:rPr lang="en-US" dirty="0" smtClean="0"/>
              <a:t>(weak)</a:t>
            </a:r>
            <a:endParaRPr lang="en-US" dirty="0"/>
          </a:p>
        </p:txBody>
      </p:sp>
      <p:sp>
        <p:nvSpPr>
          <p:cNvPr id="4" name="Rectangle 3"/>
          <p:cNvSpPr/>
          <p:nvPr/>
        </p:nvSpPr>
        <p:spPr>
          <a:xfrm>
            <a:off x="1033427" y="381000"/>
            <a:ext cx="7071167" cy="923330"/>
          </a:xfrm>
          <a:prstGeom prst="rect">
            <a:avLst/>
          </a:prstGeom>
          <a:noFill/>
        </p:spPr>
        <p:txBody>
          <a:bodyPr wrap="none" lIns="91440" tIns="45720" rIns="91440" bIns="45720">
            <a:spAutoFit/>
            <a:scene3d>
              <a:camera prst="perspectiveLef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8100" dir="2700000" algn="tl" rotWithShape="0">
                    <a:prstClr val="black">
                      <a:alpha val="40000"/>
                    </a:prstClr>
                  </a:outerShdw>
                </a:effectLst>
              </a:rPr>
              <a:t>What is colonialism?</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1371600" y="228600"/>
            <a:ext cx="7772400" cy="838200"/>
          </a:xfrm>
        </p:spPr>
        <p:txBody>
          <a:bodyPr/>
          <a:lstStyle/>
          <a:p>
            <a:r>
              <a:rPr lang="en-US" dirty="0" smtClean="0"/>
              <a:t>RELIGIOUS MOTIVES</a:t>
            </a:r>
          </a:p>
        </p:txBody>
      </p:sp>
      <p:sp>
        <p:nvSpPr>
          <p:cNvPr id="3" name="Subtitle 2"/>
          <p:cNvSpPr>
            <a:spLocks noGrp="1"/>
          </p:cNvSpPr>
          <p:nvPr>
            <p:ph type="subTitle" idx="1"/>
          </p:nvPr>
        </p:nvSpPr>
        <p:spPr>
          <a:xfrm>
            <a:off x="381000" y="990600"/>
            <a:ext cx="8458200" cy="5181600"/>
          </a:xfrm>
        </p:spPr>
        <p:txBody>
          <a:bodyPr rtlCol="0">
            <a:normAutofit/>
          </a:bodyPr>
          <a:lstStyle/>
          <a:p>
            <a:pPr algn="l" fontAlgn="auto">
              <a:spcAft>
                <a:spcPts val="0"/>
              </a:spcAft>
              <a:buFont typeface="Arial" pitchFamily="34" charset="0"/>
              <a:buChar char="•"/>
              <a:defRPr/>
            </a:pPr>
            <a:r>
              <a:rPr lang="en-US" dirty="0" smtClean="0"/>
              <a:t>Conversion to Christianity</a:t>
            </a:r>
          </a:p>
          <a:p>
            <a:pPr algn="l" fontAlgn="auto">
              <a:spcAft>
                <a:spcPts val="0"/>
              </a:spcAft>
              <a:buFont typeface="Arial" pitchFamily="34" charset="0"/>
              <a:buNone/>
              <a:defRPr/>
            </a:pPr>
            <a:endParaRPr lang="en-US" dirty="0" smtClean="0"/>
          </a:p>
          <a:p>
            <a:pPr algn="l" fontAlgn="auto">
              <a:spcAft>
                <a:spcPts val="0"/>
              </a:spcAft>
              <a:buFont typeface="Arial" pitchFamily="34" charset="0"/>
              <a:buChar char="•"/>
              <a:defRPr/>
            </a:pPr>
            <a:r>
              <a:rPr lang="en-US" dirty="0" smtClean="0"/>
              <a:t>End-of-the-century crusading spirit</a:t>
            </a:r>
          </a:p>
          <a:p>
            <a:pPr algn="l" fontAlgn="auto">
              <a:spcAft>
                <a:spcPts val="0"/>
              </a:spcAft>
              <a:buFont typeface="Arial" pitchFamily="34" charset="0"/>
              <a:buNone/>
              <a:defRPr/>
            </a:pPr>
            <a:endParaRPr lang="en-US" dirty="0" smtClean="0"/>
          </a:p>
          <a:p>
            <a:pPr algn="l" fontAlgn="auto">
              <a:spcAft>
                <a:spcPts val="0"/>
              </a:spcAft>
              <a:buFont typeface="Arial" pitchFamily="34" charset="0"/>
              <a:buChar char="•"/>
              <a:defRPr/>
            </a:pPr>
            <a:r>
              <a:rPr lang="en-US" dirty="0" smtClean="0"/>
              <a:t>Missionaries in Africa, Asia, Hawaii, etc.</a:t>
            </a:r>
            <a:endParaRPr lang="en-US" dirty="0"/>
          </a:p>
        </p:txBody>
      </p:sp>
      <p:pic>
        <p:nvPicPr>
          <p:cNvPr id="12292" name="Picture 6" descr="509.JPG"/>
          <p:cNvPicPr>
            <a:picLocks noChangeAspect="1"/>
          </p:cNvPicPr>
          <p:nvPr/>
        </p:nvPicPr>
        <p:blipFill>
          <a:blip r:embed="rId3" cstate="print"/>
          <a:srcRect/>
          <a:stretch>
            <a:fillRect/>
          </a:stretch>
        </p:blipFill>
        <p:spPr bwMode="auto">
          <a:xfrm>
            <a:off x="0" y="5702300"/>
            <a:ext cx="838200" cy="1155700"/>
          </a:xfrm>
          <a:prstGeom prst="rect">
            <a:avLst/>
          </a:prstGeom>
          <a:noFill/>
          <a:ln w="9525">
            <a:noFill/>
            <a:miter lim="800000"/>
            <a:headEnd/>
            <a:tailEnd/>
          </a:ln>
        </p:spPr>
      </p:pic>
      <p:pic>
        <p:nvPicPr>
          <p:cNvPr id="12293" name="Picture 9" descr="509.JPG"/>
          <p:cNvPicPr>
            <a:picLocks noChangeAspect="1"/>
          </p:cNvPicPr>
          <p:nvPr/>
        </p:nvPicPr>
        <p:blipFill>
          <a:blip r:embed="rId4" cstate="print"/>
          <a:srcRect/>
          <a:stretch>
            <a:fillRect/>
          </a:stretch>
        </p:blipFill>
        <p:spPr bwMode="auto">
          <a:xfrm>
            <a:off x="7988300" y="6019800"/>
            <a:ext cx="1155700" cy="838200"/>
          </a:xfrm>
          <a:prstGeom prst="rect">
            <a:avLst/>
          </a:prstGeom>
          <a:noFill/>
          <a:ln w="9525">
            <a:noFill/>
            <a:miter lim="800000"/>
            <a:headEnd/>
            <a:tailEnd/>
          </a:ln>
        </p:spPr>
      </p:pic>
      <p:pic>
        <p:nvPicPr>
          <p:cNvPr id="12294" name="Picture 7" descr="509.JPG"/>
          <p:cNvPicPr>
            <a:picLocks noChangeAspect="1"/>
          </p:cNvPicPr>
          <p:nvPr/>
        </p:nvPicPr>
        <p:blipFill>
          <a:blip r:embed="rId5" cstate="print"/>
          <a:srcRect/>
          <a:stretch>
            <a:fillRect/>
          </a:stretch>
        </p:blipFill>
        <p:spPr bwMode="auto">
          <a:xfrm>
            <a:off x="0" y="0"/>
            <a:ext cx="1155700" cy="838200"/>
          </a:xfrm>
          <a:prstGeom prst="rect">
            <a:avLst/>
          </a:prstGeom>
          <a:noFill/>
          <a:ln w="9525">
            <a:noFill/>
            <a:miter lim="800000"/>
            <a:headEnd/>
            <a:tailEnd/>
          </a:ln>
        </p:spPr>
      </p:pic>
      <p:pic>
        <p:nvPicPr>
          <p:cNvPr id="12295" name="Picture 8" descr="509.JPG"/>
          <p:cNvPicPr>
            <a:picLocks noChangeAspect="1"/>
          </p:cNvPicPr>
          <p:nvPr/>
        </p:nvPicPr>
        <p:blipFill>
          <a:blip r:embed="rId6" cstate="print"/>
          <a:srcRect/>
          <a:stretch>
            <a:fillRect/>
          </a:stretch>
        </p:blipFill>
        <p:spPr bwMode="auto">
          <a:xfrm>
            <a:off x="8305800" y="0"/>
            <a:ext cx="838200" cy="1155700"/>
          </a:xfrm>
          <a:prstGeom prst="rect">
            <a:avLst/>
          </a:prstGeom>
          <a:noFill/>
          <a:ln w="9525">
            <a:noFill/>
            <a:miter lim="800000"/>
            <a:headEnd/>
            <a:tailEnd/>
          </a:ln>
        </p:spPr>
      </p:pic>
      <p:pic>
        <p:nvPicPr>
          <p:cNvPr id="12296" name="Picture 11" descr="395.JPG"/>
          <p:cNvPicPr>
            <a:picLocks noChangeAspect="1"/>
          </p:cNvPicPr>
          <p:nvPr/>
        </p:nvPicPr>
        <p:blipFill>
          <a:blip r:embed="rId7" cstate="print"/>
          <a:srcRect/>
          <a:stretch>
            <a:fillRect/>
          </a:stretch>
        </p:blipFill>
        <p:spPr bwMode="auto">
          <a:xfrm>
            <a:off x="6934200" y="3657600"/>
            <a:ext cx="1701800" cy="1270000"/>
          </a:xfrm>
          <a:prstGeom prst="rect">
            <a:avLst/>
          </a:prstGeom>
          <a:noFill/>
          <a:ln w="9525">
            <a:noFill/>
            <a:miter lim="800000"/>
            <a:headEnd/>
            <a:tailEnd/>
          </a:ln>
        </p:spPr>
      </p:pic>
      <p:sp>
        <p:nvSpPr>
          <p:cNvPr id="13" name="TextBox 12"/>
          <p:cNvSpPr txBox="1"/>
          <p:nvPr/>
        </p:nvSpPr>
        <p:spPr>
          <a:xfrm>
            <a:off x="6858000" y="1676400"/>
            <a:ext cx="1981200" cy="1570038"/>
          </a:xfrm>
          <a:prstGeom prst="rect">
            <a:avLst/>
          </a:prstGeom>
          <a:noFill/>
        </p:spPr>
        <p:txBody>
          <a:bodyPr>
            <a:spAutoFit/>
          </a:bodyPr>
          <a:lstStyle/>
          <a:p>
            <a:pPr algn="ctr" fontAlgn="auto">
              <a:spcBef>
                <a:spcPts val="0"/>
              </a:spcBef>
              <a:spcAft>
                <a:spcPts val="0"/>
              </a:spcAft>
              <a:defRPr/>
            </a:pPr>
            <a:r>
              <a:rPr lang="en-US" sz="9600" b="1" dirty="0">
                <a:solidFill>
                  <a:schemeClr val="tx1">
                    <a:lumMod val="75000"/>
                    <a:lumOff val="25000"/>
                  </a:schemeClr>
                </a:solidFill>
                <a:latin typeface="+mn-lt"/>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1143000" y="228600"/>
            <a:ext cx="7772400" cy="838200"/>
          </a:xfrm>
        </p:spPr>
        <p:txBody>
          <a:bodyPr/>
          <a:lstStyle/>
          <a:p>
            <a:r>
              <a:rPr lang="en-US" dirty="0" smtClean="0"/>
              <a:t>JUSTIFICATIONS</a:t>
            </a:r>
          </a:p>
        </p:txBody>
      </p:sp>
      <p:sp>
        <p:nvSpPr>
          <p:cNvPr id="3" name="Subtitle 2"/>
          <p:cNvSpPr>
            <a:spLocks noGrp="1"/>
          </p:cNvSpPr>
          <p:nvPr>
            <p:ph type="subTitle" idx="1"/>
          </p:nvPr>
        </p:nvSpPr>
        <p:spPr>
          <a:xfrm>
            <a:off x="381000" y="1066800"/>
            <a:ext cx="8458200" cy="5181600"/>
          </a:xfrm>
        </p:spPr>
        <p:txBody>
          <a:bodyPr rtlCol="0">
            <a:normAutofit/>
          </a:bodyPr>
          <a:lstStyle/>
          <a:p>
            <a:pPr algn="l" fontAlgn="auto">
              <a:spcAft>
                <a:spcPts val="0"/>
              </a:spcAft>
              <a:buFont typeface="Arial" pitchFamily="34" charset="0"/>
              <a:buChar char="•"/>
              <a:defRPr/>
            </a:pPr>
            <a:r>
              <a:rPr lang="en-US" b="1" dirty="0" smtClean="0"/>
              <a:t>Europeans told themselves/the rest of the world that what they were doing was OK because of:</a:t>
            </a:r>
          </a:p>
          <a:p>
            <a:pPr lvl="1" algn="l">
              <a:buFont typeface="Arial" pitchFamily="34" charset="0"/>
              <a:buChar char="•"/>
              <a:defRPr/>
            </a:pPr>
            <a:r>
              <a:rPr lang="en-US" dirty="0" smtClean="0"/>
              <a:t>Social Darwinism</a:t>
            </a:r>
          </a:p>
          <a:p>
            <a:pPr lvl="2" algn="l">
              <a:buFont typeface="Arial" pitchFamily="34" charset="0"/>
              <a:buChar char="•"/>
              <a:defRPr/>
            </a:pPr>
            <a:r>
              <a:rPr lang="en-US" dirty="0" smtClean="0">
                <a:solidFill>
                  <a:schemeClr val="tx1">
                    <a:lumMod val="65000"/>
                    <a:lumOff val="35000"/>
                  </a:schemeClr>
                </a:solidFill>
              </a:rPr>
              <a:t>Interpreted Darwin’s evolutionary theory in terms of powerful nations</a:t>
            </a:r>
          </a:p>
          <a:p>
            <a:pPr lvl="2" algn="l" fontAlgn="auto">
              <a:spcAft>
                <a:spcPts val="0"/>
              </a:spcAft>
              <a:buFont typeface="Arial" pitchFamily="34" charset="0"/>
              <a:buChar char="•"/>
              <a:defRPr/>
            </a:pPr>
            <a:r>
              <a:rPr lang="en-US" dirty="0" smtClean="0"/>
              <a:t>“Only the strong survive”</a:t>
            </a:r>
          </a:p>
          <a:p>
            <a:pPr lvl="1" algn="l" fontAlgn="auto">
              <a:spcAft>
                <a:spcPts val="0"/>
              </a:spcAft>
              <a:buFont typeface="Arial" pitchFamily="34" charset="0"/>
              <a:buChar char="•"/>
              <a:defRPr/>
            </a:pPr>
            <a:r>
              <a:rPr lang="en-US" dirty="0" smtClean="0">
                <a:solidFill>
                  <a:schemeClr val="tx1">
                    <a:lumMod val="65000"/>
                    <a:lumOff val="35000"/>
                  </a:schemeClr>
                </a:solidFill>
              </a:rPr>
              <a:t>Powerful nations able to develop areas and resources being “wasted” by native peoples</a:t>
            </a:r>
          </a:p>
          <a:p>
            <a:pPr lvl="1" algn="l">
              <a:buFont typeface="Arial" pitchFamily="34" charset="0"/>
              <a:buChar char="•"/>
              <a:defRPr/>
            </a:pPr>
            <a:r>
              <a:rPr lang="en-US" dirty="0" smtClean="0"/>
              <a:t>Racism</a:t>
            </a:r>
          </a:p>
          <a:p>
            <a:pPr lvl="2" algn="l">
              <a:buFont typeface="Arial" pitchFamily="34" charset="0"/>
              <a:buChar char="•"/>
              <a:defRPr/>
            </a:pPr>
            <a:r>
              <a:rPr lang="en-US" dirty="0" smtClean="0">
                <a:solidFill>
                  <a:schemeClr val="tx1">
                    <a:lumMod val="65000"/>
                    <a:lumOff val="35000"/>
                  </a:schemeClr>
                </a:solidFill>
              </a:rPr>
              <a:t>Increased feelings of white superiority</a:t>
            </a:r>
          </a:p>
          <a:p>
            <a:pPr lvl="2" algn="l">
              <a:buFont typeface="Arial" pitchFamily="34" charset="0"/>
              <a:buChar char="•"/>
              <a:defRPr/>
            </a:pPr>
            <a:r>
              <a:rPr lang="en-US" dirty="0" smtClean="0">
                <a:solidFill>
                  <a:schemeClr val="tx1">
                    <a:lumMod val="65000"/>
                    <a:lumOff val="35000"/>
                  </a:schemeClr>
                </a:solidFill>
              </a:rPr>
              <a:t>Eugenics developed as a branch of science</a:t>
            </a:r>
            <a:endParaRPr lang="en-US" dirty="0">
              <a:solidFill>
                <a:schemeClr val="tx1">
                  <a:lumMod val="65000"/>
                  <a:lumOff val="35000"/>
                </a:schemeClr>
              </a:solidFill>
            </a:endParaRPr>
          </a:p>
        </p:txBody>
      </p:sp>
      <p:pic>
        <p:nvPicPr>
          <p:cNvPr id="13316" name="Picture 6" descr="509.JPG"/>
          <p:cNvPicPr>
            <a:picLocks noChangeAspect="1"/>
          </p:cNvPicPr>
          <p:nvPr/>
        </p:nvPicPr>
        <p:blipFill>
          <a:blip r:embed="rId3" cstate="print"/>
          <a:srcRect/>
          <a:stretch>
            <a:fillRect/>
          </a:stretch>
        </p:blipFill>
        <p:spPr bwMode="auto">
          <a:xfrm>
            <a:off x="0" y="5702300"/>
            <a:ext cx="838200" cy="1155700"/>
          </a:xfrm>
          <a:prstGeom prst="rect">
            <a:avLst/>
          </a:prstGeom>
          <a:noFill/>
          <a:ln w="9525">
            <a:noFill/>
            <a:miter lim="800000"/>
            <a:headEnd/>
            <a:tailEnd/>
          </a:ln>
        </p:spPr>
      </p:pic>
      <p:pic>
        <p:nvPicPr>
          <p:cNvPr id="13317" name="Picture 9" descr="509.JPG"/>
          <p:cNvPicPr>
            <a:picLocks noChangeAspect="1"/>
          </p:cNvPicPr>
          <p:nvPr/>
        </p:nvPicPr>
        <p:blipFill>
          <a:blip r:embed="rId4" cstate="print"/>
          <a:srcRect/>
          <a:stretch>
            <a:fillRect/>
          </a:stretch>
        </p:blipFill>
        <p:spPr bwMode="auto">
          <a:xfrm>
            <a:off x="7988300" y="6019800"/>
            <a:ext cx="1155700" cy="838200"/>
          </a:xfrm>
          <a:prstGeom prst="rect">
            <a:avLst/>
          </a:prstGeom>
          <a:noFill/>
          <a:ln w="9525">
            <a:noFill/>
            <a:miter lim="800000"/>
            <a:headEnd/>
            <a:tailEnd/>
          </a:ln>
        </p:spPr>
      </p:pic>
      <p:pic>
        <p:nvPicPr>
          <p:cNvPr id="13318" name="Picture 7" descr="509.JPG"/>
          <p:cNvPicPr>
            <a:picLocks noChangeAspect="1"/>
          </p:cNvPicPr>
          <p:nvPr/>
        </p:nvPicPr>
        <p:blipFill>
          <a:blip r:embed="rId5" cstate="print"/>
          <a:srcRect/>
          <a:stretch>
            <a:fillRect/>
          </a:stretch>
        </p:blipFill>
        <p:spPr bwMode="auto">
          <a:xfrm>
            <a:off x="0" y="0"/>
            <a:ext cx="1155700" cy="838200"/>
          </a:xfrm>
          <a:prstGeom prst="rect">
            <a:avLst/>
          </a:prstGeom>
          <a:noFill/>
          <a:ln w="9525">
            <a:noFill/>
            <a:miter lim="800000"/>
            <a:headEnd/>
            <a:tailEnd/>
          </a:ln>
        </p:spPr>
      </p:pic>
      <p:pic>
        <p:nvPicPr>
          <p:cNvPr id="13319" name="Picture 8" descr="509.JPG"/>
          <p:cNvPicPr>
            <a:picLocks noChangeAspect="1"/>
          </p:cNvPicPr>
          <p:nvPr/>
        </p:nvPicPr>
        <p:blipFill>
          <a:blip r:embed="rId6" cstate="print"/>
          <a:srcRect/>
          <a:stretch>
            <a:fillRect/>
          </a:stretch>
        </p:blipFill>
        <p:spPr bwMode="auto">
          <a:xfrm>
            <a:off x="8305800" y="0"/>
            <a:ext cx="838200" cy="115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US" sz="4000"/>
              <a:t>Competition for Africa:  The Berlin Conference</a:t>
            </a:r>
          </a:p>
        </p:txBody>
      </p:sp>
      <p:sp>
        <p:nvSpPr>
          <p:cNvPr id="20483" name="Rectangle 3"/>
          <p:cNvSpPr>
            <a:spLocks noGrp="1" noChangeArrowheads="1"/>
          </p:cNvSpPr>
          <p:nvPr>
            <p:ph type="body" sz="half" idx="1"/>
          </p:nvPr>
        </p:nvSpPr>
        <p:spPr>
          <a:xfrm>
            <a:off x="457200" y="1600200"/>
            <a:ext cx="4027488" cy="4525963"/>
          </a:xfrm>
        </p:spPr>
        <p:txBody>
          <a:bodyPr>
            <a:normAutofit/>
          </a:bodyPr>
          <a:lstStyle/>
          <a:p>
            <a:pPr>
              <a:lnSpc>
                <a:spcPct val="80000"/>
              </a:lnSpc>
            </a:pPr>
            <a:r>
              <a:rPr lang="en-US" sz="2400" dirty="0"/>
              <a:t>Each European nation wanted the biggest and richest colonies</a:t>
            </a:r>
          </a:p>
          <a:p>
            <a:pPr>
              <a:lnSpc>
                <a:spcPct val="80000"/>
              </a:lnSpc>
            </a:pPr>
            <a:r>
              <a:rPr lang="en-US" sz="2400" dirty="0"/>
              <a:t>To avoid wars over territories, US and European leaders met in Berlin in 1884.  They decided how to divide Africa – no Africans consulted.</a:t>
            </a:r>
          </a:p>
          <a:p>
            <a:pPr>
              <a:lnSpc>
                <a:spcPct val="80000"/>
              </a:lnSpc>
            </a:pPr>
            <a:r>
              <a:rPr lang="en-US" sz="2400" dirty="0"/>
              <a:t>Going into the meeting, only 10% of Africa was in Europe’s hands.  Europeans owned most </a:t>
            </a:r>
            <a:r>
              <a:rPr lang="en-US" sz="2400" dirty="0" smtClean="0"/>
              <a:t>of Africa by </a:t>
            </a:r>
            <a:r>
              <a:rPr lang="en-US" sz="2400" dirty="0"/>
              <a:t>end of conference.</a:t>
            </a:r>
          </a:p>
        </p:txBody>
      </p:sp>
      <p:pic>
        <p:nvPicPr>
          <p:cNvPr id="20484" name="Picture 4"/>
          <p:cNvPicPr>
            <a:picLocks noGrp="1" noChangeAspect="1" noChangeArrowheads="1"/>
          </p:cNvPicPr>
          <p:nvPr>
            <p:ph sz="half" idx="2"/>
          </p:nvPr>
        </p:nvPicPr>
        <p:blipFill>
          <a:blip r:embed="rId2" cstate="print"/>
          <a:srcRect/>
          <a:stretch>
            <a:fillRect/>
          </a:stretch>
        </p:blipFill>
        <p:spPr>
          <a:xfrm>
            <a:off x="5102225" y="2905125"/>
            <a:ext cx="4041775" cy="1758950"/>
          </a:xfrm>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28600"/>
            <a:ext cx="8229600" cy="1143000"/>
          </a:xfrm>
        </p:spPr>
        <p:txBody>
          <a:bodyPr>
            <a:normAutofit/>
          </a:bodyPr>
          <a:lstStyle/>
          <a:p>
            <a:r>
              <a:rPr lang="en-US"/>
              <a:t>European Colonization of Africa</a:t>
            </a:r>
          </a:p>
        </p:txBody>
      </p:sp>
      <p:graphicFrame>
        <p:nvGraphicFramePr>
          <p:cNvPr id="11267" name="Object 3"/>
          <p:cNvGraphicFramePr>
            <a:graphicFrameLocks noGrp="1" noChangeAspect="1"/>
          </p:cNvGraphicFramePr>
          <p:nvPr>
            <p:ph sz="quarter" idx="1"/>
          </p:nvPr>
        </p:nvGraphicFramePr>
        <p:xfrm>
          <a:off x="2057400" y="1676400"/>
          <a:ext cx="4278151" cy="4876800"/>
        </p:xfrm>
        <a:graphic>
          <a:graphicData uri="http://schemas.openxmlformats.org/presentationml/2006/ole">
            <mc:AlternateContent xmlns:mc="http://schemas.openxmlformats.org/markup-compatibility/2006">
              <mc:Choice xmlns:v="urn:schemas-microsoft-com:vml" Requires="v">
                <p:oleObj spid="_x0000_s11269" name="Photo Editor Photo" r:id="rId3" imgW="2790476" imgH="3180952" progId="">
                  <p:embed/>
                </p:oleObj>
              </mc:Choice>
              <mc:Fallback>
                <p:oleObj name="Photo Editor Photo" r:id="rId3" imgW="2790476" imgH="3180952"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676400"/>
                        <a:ext cx="4278151"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Impact of Colonial Rule</a:t>
            </a:r>
          </a:p>
        </p:txBody>
      </p:sp>
      <p:pic>
        <p:nvPicPr>
          <p:cNvPr id="18435" name="Picture 3"/>
          <p:cNvPicPr>
            <a:picLocks noGrp="1" noChangeAspect="1" noChangeArrowheads="1"/>
          </p:cNvPicPr>
          <p:nvPr>
            <p:ph sz="half" idx="1"/>
          </p:nvPr>
        </p:nvPicPr>
        <p:blipFill>
          <a:blip r:embed="rId2" cstate="print"/>
          <a:srcRect/>
          <a:stretch>
            <a:fillRect/>
          </a:stretch>
        </p:blipFill>
        <p:spPr>
          <a:xfrm>
            <a:off x="600075" y="1600200"/>
            <a:ext cx="3740150" cy="4525963"/>
          </a:xfrm>
          <a:noFill/>
          <a:ln/>
        </p:spPr>
      </p:pic>
      <p:sp>
        <p:nvSpPr>
          <p:cNvPr id="18436" name="Rectangle 4"/>
          <p:cNvSpPr>
            <a:spLocks noGrp="1" noChangeArrowheads="1"/>
          </p:cNvSpPr>
          <p:nvPr>
            <p:ph type="body" sz="half" idx="2"/>
          </p:nvPr>
        </p:nvSpPr>
        <p:spPr>
          <a:xfrm>
            <a:off x="4953000" y="1600200"/>
            <a:ext cx="4038600" cy="5257800"/>
          </a:xfrm>
        </p:spPr>
        <p:txBody>
          <a:bodyPr>
            <a:normAutofit fontScale="77500" lnSpcReduction="20000"/>
          </a:bodyPr>
          <a:lstStyle/>
          <a:p>
            <a:r>
              <a:rPr lang="en-US" sz="2700" dirty="0"/>
              <a:t>Africans had no control over their own countries.</a:t>
            </a:r>
          </a:p>
          <a:p>
            <a:r>
              <a:rPr lang="en-US" sz="2700" dirty="0"/>
              <a:t>Wars, riots, protest were </a:t>
            </a:r>
            <a:r>
              <a:rPr lang="en-US" sz="2700" dirty="0" smtClean="0"/>
              <a:t>common</a:t>
            </a:r>
            <a:endParaRPr lang="en-US" sz="2700" dirty="0"/>
          </a:p>
          <a:p>
            <a:r>
              <a:rPr lang="en-US" sz="2700" dirty="0"/>
              <a:t>Starvation and disease occurred</a:t>
            </a:r>
          </a:p>
          <a:p>
            <a:r>
              <a:rPr lang="en-US" sz="2700" dirty="0"/>
              <a:t>Africans forced into labor</a:t>
            </a:r>
          </a:p>
          <a:p>
            <a:r>
              <a:rPr lang="en-US" sz="2700" dirty="0"/>
              <a:t>New borders were drawn separating families and </a:t>
            </a:r>
            <a:r>
              <a:rPr lang="en-US" sz="2700" dirty="0" smtClean="0"/>
              <a:t>tribes</a:t>
            </a:r>
          </a:p>
          <a:p>
            <a:r>
              <a:rPr lang="en-US" sz="2700" dirty="0" smtClean="0"/>
              <a:t>These effects lasted long after colonialism ended, some effects are still being felt today:</a:t>
            </a:r>
          </a:p>
          <a:p>
            <a:pPr lvl="1"/>
            <a:r>
              <a:rPr lang="en-US" sz="2400" dirty="0" smtClean="0"/>
              <a:t>Genocide in Darfur</a:t>
            </a:r>
          </a:p>
          <a:p>
            <a:pPr lvl="1"/>
            <a:r>
              <a:rPr lang="en-US" sz="2400" dirty="0" smtClean="0"/>
              <a:t>Speaking of English, French etc in African countries instead of traditional, native languages </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n-US" sz="4000" dirty="0" smtClean="0"/>
              <a:t>What was Africa like before Europe messed with it? </a:t>
            </a:r>
            <a:endParaRPr lang="en-US" sz="4000" dirty="0"/>
          </a:p>
        </p:txBody>
      </p:sp>
      <p:sp>
        <p:nvSpPr>
          <p:cNvPr id="7171" name="Rectangle 3"/>
          <p:cNvSpPr>
            <a:spLocks noGrp="1" noChangeArrowheads="1"/>
          </p:cNvSpPr>
          <p:nvPr>
            <p:ph sz="quarter" idx="1"/>
          </p:nvPr>
        </p:nvSpPr>
        <p:spPr/>
        <p:txBody>
          <a:bodyPr/>
          <a:lstStyle/>
          <a:p>
            <a:pPr>
              <a:lnSpc>
                <a:spcPct val="90000"/>
              </a:lnSpc>
            </a:pPr>
            <a:r>
              <a:rPr lang="en-US" dirty="0"/>
              <a:t>Divided amongst ethnic and linguistic groups</a:t>
            </a:r>
          </a:p>
          <a:p>
            <a:pPr>
              <a:lnSpc>
                <a:spcPct val="90000"/>
              </a:lnSpc>
            </a:pPr>
            <a:r>
              <a:rPr lang="en-US" dirty="0"/>
              <a:t>Europeans had little contact with interior Africans due </a:t>
            </a:r>
            <a:r>
              <a:rPr lang="en-US" dirty="0" smtClean="0"/>
              <a:t>to:</a:t>
            </a:r>
          </a:p>
          <a:p>
            <a:pPr lvl="1">
              <a:lnSpc>
                <a:spcPct val="90000"/>
              </a:lnSpc>
            </a:pPr>
            <a:r>
              <a:rPr lang="en-US" dirty="0" smtClean="0"/>
              <a:t>Disease</a:t>
            </a:r>
          </a:p>
          <a:p>
            <a:pPr lvl="1">
              <a:lnSpc>
                <a:spcPct val="90000"/>
              </a:lnSpc>
            </a:pPr>
            <a:r>
              <a:rPr lang="en-US" dirty="0" smtClean="0"/>
              <a:t>Difficulty traveling to the interior (rivers, deserts, other scary landforms)</a:t>
            </a:r>
          </a:p>
          <a:p>
            <a:pPr lvl="1">
              <a:lnSpc>
                <a:spcPct val="90000"/>
              </a:lnSpc>
            </a:pPr>
            <a:r>
              <a:rPr lang="en-US" dirty="0" smtClean="0"/>
              <a:t>African military </a:t>
            </a:r>
            <a:endParaRPr lang="en-US" dirty="0"/>
          </a:p>
          <a:p>
            <a:pPr>
              <a:lnSpc>
                <a:spcPct val="90000"/>
              </a:lnSpc>
            </a:pPr>
            <a:r>
              <a:rPr lang="en-US" dirty="0"/>
              <a:t>Missionaries, </a:t>
            </a:r>
            <a:r>
              <a:rPr lang="en-US" dirty="0" smtClean="0"/>
              <a:t>explorers </a:t>
            </a:r>
            <a:r>
              <a:rPr lang="en-US" dirty="0"/>
              <a:t>and humanitarians were the only humans to explore the interior of Africa</a:t>
            </a:r>
          </a:p>
          <a:p>
            <a:pPr>
              <a:lnSpc>
                <a:spcPct val="90000"/>
              </a:lnSpc>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3200"/>
            <a:ext cx="8229600" cy="1143000"/>
          </a:xfrm>
        </p:spPr>
        <p:txBody>
          <a:bodyPr>
            <a:noAutofit/>
          </a:bodyPr>
          <a:lstStyle/>
          <a:p>
            <a:r>
              <a:rPr lang="en-US" sz="6600" dirty="0" smtClean="0"/>
              <a:t>But then Europe started to feel the itch… and the scramble for Africa was on. </a:t>
            </a:r>
            <a:endParaRPr lang="en-US" sz="6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609600"/>
            <a:ext cx="3657600" cy="1470025"/>
          </a:xfrm>
        </p:spPr>
        <p:txBody>
          <a:bodyPr/>
          <a:lstStyle/>
          <a:p>
            <a:r>
              <a:rPr lang="en-US" sz="4000" dirty="0"/>
              <a:t>Why </a:t>
            </a:r>
            <a:r>
              <a:rPr lang="en-US" sz="4000" dirty="0" smtClean="0"/>
              <a:t>Africa</a:t>
            </a:r>
            <a:r>
              <a:rPr lang="en-US" sz="4000" dirty="0"/>
              <a:t>?</a:t>
            </a:r>
          </a:p>
        </p:txBody>
      </p:sp>
      <p:sp>
        <p:nvSpPr>
          <p:cNvPr id="2051" name="Rectangle 3"/>
          <p:cNvSpPr>
            <a:spLocks noGrp="1" noChangeArrowheads="1"/>
          </p:cNvSpPr>
          <p:nvPr>
            <p:ph type="subTitle" idx="1"/>
          </p:nvPr>
        </p:nvSpPr>
        <p:spPr/>
        <p:txBody>
          <a:bodyPr/>
          <a:lstStyle/>
          <a:p>
            <a:endParaRPr lang="en-US"/>
          </a:p>
        </p:txBody>
      </p:sp>
      <p:pic>
        <p:nvPicPr>
          <p:cNvPr id="2053" name="Picture 5" descr="Africa%20Satellite%20small"/>
          <p:cNvPicPr>
            <a:picLocks noChangeAspect="1" noChangeArrowheads="1"/>
          </p:cNvPicPr>
          <p:nvPr/>
        </p:nvPicPr>
        <p:blipFill>
          <a:blip r:embed="rId2" cstate="print"/>
          <a:srcRect/>
          <a:stretch>
            <a:fillRect/>
          </a:stretch>
        </p:blipFill>
        <p:spPr bwMode="auto">
          <a:xfrm>
            <a:off x="4800600" y="533400"/>
            <a:ext cx="4762500" cy="4305300"/>
          </a:xfrm>
          <a:prstGeom prst="rect">
            <a:avLst/>
          </a:prstGeom>
          <a:noFill/>
        </p:spPr>
      </p:pic>
      <p:pic>
        <p:nvPicPr>
          <p:cNvPr id="2058" name="Picture 10" descr="europe"/>
          <p:cNvPicPr>
            <a:picLocks noChangeAspect="1" noChangeArrowheads="1"/>
          </p:cNvPicPr>
          <p:nvPr/>
        </p:nvPicPr>
        <p:blipFill>
          <a:blip r:embed="rId3" cstate="print"/>
          <a:srcRect/>
          <a:stretch>
            <a:fillRect/>
          </a:stretch>
        </p:blipFill>
        <p:spPr bwMode="auto">
          <a:xfrm>
            <a:off x="381000" y="3352800"/>
            <a:ext cx="4638675" cy="3086100"/>
          </a:xfrm>
          <a:prstGeom prst="rect">
            <a:avLst/>
          </a:prstGeom>
          <a:noFill/>
        </p:spPr>
      </p:pic>
      <p:sp>
        <p:nvSpPr>
          <p:cNvPr id="2059" name="Line 11"/>
          <p:cNvSpPr>
            <a:spLocks noChangeShapeType="1"/>
          </p:cNvSpPr>
          <p:nvPr/>
        </p:nvSpPr>
        <p:spPr bwMode="auto">
          <a:xfrm flipV="1">
            <a:off x="3352800" y="2057400"/>
            <a:ext cx="3581400" cy="289560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r>
              <a:rPr lang="en-US" sz="4000" dirty="0" smtClean="0"/>
              <a:t>Location, location, location </a:t>
            </a:r>
            <a:endParaRPr lang="en-US" sz="4000" dirty="0"/>
          </a:p>
        </p:txBody>
      </p:sp>
      <p:sp>
        <p:nvSpPr>
          <p:cNvPr id="3075" name="Rectangle 3"/>
          <p:cNvSpPr>
            <a:spLocks noGrp="1" noChangeArrowheads="1"/>
          </p:cNvSpPr>
          <p:nvPr>
            <p:ph sz="quarter" idx="1"/>
          </p:nvPr>
        </p:nvSpPr>
        <p:spPr/>
        <p:txBody>
          <a:bodyPr/>
          <a:lstStyle/>
          <a:p>
            <a:r>
              <a:rPr lang="en-US" dirty="0"/>
              <a:t>Europe was present in Africa </a:t>
            </a:r>
            <a:r>
              <a:rPr lang="en-US" dirty="0" smtClean="0"/>
              <a:t>because </a:t>
            </a:r>
            <a:r>
              <a:rPr lang="en-US" dirty="0"/>
              <a:t>of its proximity </a:t>
            </a:r>
            <a:r>
              <a:rPr lang="en-US" dirty="0" smtClean="0"/>
              <a:t>(closeness) to </a:t>
            </a:r>
            <a:r>
              <a:rPr lang="en-US" dirty="0"/>
              <a:t>Africa </a:t>
            </a:r>
            <a:r>
              <a:rPr lang="en-US" dirty="0" smtClean="0"/>
              <a:t>as </a:t>
            </a:r>
            <a:r>
              <a:rPr lang="en-US" dirty="0"/>
              <a:t>people traded all around the Mediterranean Sea. </a:t>
            </a:r>
          </a:p>
          <a:p>
            <a:pPr>
              <a:buFontTx/>
              <a:buNone/>
            </a:pPr>
            <a:endParaRPr lang="en-US" dirty="0"/>
          </a:p>
        </p:txBody>
      </p:sp>
      <p:pic>
        <p:nvPicPr>
          <p:cNvPr id="3077" name="Picture 5" descr="http://exploringafrica.matrix.msu.edu/images/europetoafrica.gif"/>
          <p:cNvPicPr>
            <a:picLocks noChangeAspect="1" noChangeArrowheads="1"/>
          </p:cNvPicPr>
          <p:nvPr/>
        </p:nvPicPr>
        <p:blipFill>
          <a:blip r:embed="rId2" cstate="print"/>
          <a:srcRect l="39139"/>
          <a:stretch>
            <a:fillRect/>
          </a:stretch>
        </p:blipFill>
        <p:spPr bwMode="auto">
          <a:xfrm>
            <a:off x="2133600" y="3352800"/>
            <a:ext cx="4502596" cy="31242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Who explored Africa?</a:t>
            </a:r>
          </a:p>
        </p:txBody>
      </p:sp>
      <p:sp>
        <p:nvSpPr>
          <p:cNvPr id="4099" name="Rectangle 3"/>
          <p:cNvSpPr>
            <a:spLocks noGrp="1" noChangeArrowheads="1"/>
          </p:cNvSpPr>
          <p:nvPr>
            <p:ph sz="quarter" idx="1"/>
          </p:nvPr>
        </p:nvSpPr>
        <p:spPr>
          <a:xfrm>
            <a:off x="0" y="1600200"/>
            <a:ext cx="8229600" cy="4525963"/>
          </a:xfrm>
        </p:spPr>
        <p:txBody>
          <a:bodyPr/>
          <a:lstStyle/>
          <a:p>
            <a:pPr>
              <a:lnSpc>
                <a:spcPct val="90000"/>
              </a:lnSpc>
            </a:pPr>
            <a:r>
              <a:rPr lang="en-US" b="1" dirty="0"/>
              <a:t>Prince Henry </a:t>
            </a:r>
            <a:r>
              <a:rPr lang="en-US" dirty="0"/>
              <a:t>of Portugal was the first European to really explore Africa (he sponsored the trips at least) as his ships made many trips along the western coast of Africa. </a:t>
            </a:r>
          </a:p>
          <a:p>
            <a:pPr>
              <a:lnSpc>
                <a:spcPct val="90000"/>
              </a:lnSpc>
              <a:buFontTx/>
              <a:buNone/>
            </a:pPr>
            <a:endParaRPr lang="en-US" dirty="0"/>
          </a:p>
          <a:p>
            <a:pPr>
              <a:lnSpc>
                <a:spcPct val="90000"/>
              </a:lnSpc>
            </a:pPr>
            <a:r>
              <a:rPr lang="en-US" dirty="0" smtClean="0"/>
              <a:t>P.S. As </a:t>
            </a:r>
            <a:r>
              <a:rPr lang="en-US" dirty="0"/>
              <a:t>a result of this, Portugal was the first European country to </a:t>
            </a:r>
            <a:r>
              <a:rPr lang="en-US" dirty="0" smtClean="0"/>
              <a:t>get slaves </a:t>
            </a:r>
            <a:r>
              <a:rPr lang="en-US" dirty="0"/>
              <a:t>from Africa to use in the New World colonies.</a:t>
            </a:r>
          </a:p>
          <a:p>
            <a:pPr>
              <a:lnSpc>
                <a:spcPct val="90000"/>
              </a:lnSpc>
            </a:pPr>
            <a:endParaRPr lang="en-US" dirty="0"/>
          </a:p>
        </p:txBody>
      </p:sp>
      <p:pic>
        <p:nvPicPr>
          <p:cNvPr id="4101" name="Picture 5" descr="henry">
            <a:hlinkClick r:id="rId2"/>
          </p:cNvPr>
          <p:cNvPicPr>
            <a:picLocks noChangeAspect="1" noChangeArrowheads="1"/>
          </p:cNvPicPr>
          <p:nvPr/>
        </p:nvPicPr>
        <p:blipFill>
          <a:blip r:embed="rId3" cstate="print"/>
          <a:srcRect/>
          <a:stretch>
            <a:fillRect/>
          </a:stretch>
        </p:blipFill>
        <p:spPr bwMode="auto">
          <a:xfrm>
            <a:off x="7543800" y="2057400"/>
            <a:ext cx="1600200" cy="1600200"/>
          </a:xfrm>
          <a:prstGeom prst="rect">
            <a:avLst/>
          </a:prstGeom>
          <a:noFill/>
        </p:spPr>
      </p:pic>
      <p:pic>
        <p:nvPicPr>
          <p:cNvPr id="4103" name="Picture 7" descr="portugal_map_small">
            <a:hlinkClick r:id="rId4"/>
          </p:cNvPr>
          <p:cNvPicPr>
            <a:picLocks noChangeAspect="1" noChangeArrowheads="1"/>
          </p:cNvPicPr>
          <p:nvPr/>
        </p:nvPicPr>
        <p:blipFill>
          <a:blip r:embed="rId5" cstate="print"/>
          <a:srcRect/>
          <a:stretch>
            <a:fillRect/>
          </a:stretch>
        </p:blipFill>
        <p:spPr bwMode="auto">
          <a:xfrm>
            <a:off x="7745413" y="3733800"/>
            <a:ext cx="1398587" cy="3124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295400" y="274638"/>
            <a:ext cx="7391400" cy="1143000"/>
          </a:xfrm>
        </p:spPr>
        <p:txBody>
          <a:bodyPr>
            <a:normAutofit/>
          </a:bodyPr>
          <a:lstStyle/>
          <a:p>
            <a:r>
              <a:rPr lang="en-US"/>
              <a:t>What were they looking for?</a:t>
            </a:r>
          </a:p>
        </p:txBody>
      </p:sp>
      <p:sp>
        <p:nvSpPr>
          <p:cNvPr id="5123" name="Rectangle 3"/>
          <p:cNvSpPr>
            <a:spLocks noGrp="1" noChangeArrowheads="1"/>
          </p:cNvSpPr>
          <p:nvPr>
            <p:ph sz="quarter" idx="1"/>
          </p:nvPr>
        </p:nvSpPr>
        <p:spPr/>
        <p:txBody>
          <a:bodyPr/>
          <a:lstStyle/>
          <a:p>
            <a:r>
              <a:rPr lang="en-US" dirty="0"/>
              <a:t>Other European countries explored and colonized Africa for the same reasons they colonized North and South America...they were looking for </a:t>
            </a:r>
            <a:r>
              <a:rPr lang="en-US" b="1" dirty="0"/>
              <a:t>natural resources and wealth</a:t>
            </a:r>
            <a:r>
              <a:rPr lang="en-US" dirty="0"/>
              <a:t>. </a:t>
            </a:r>
          </a:p>
          <a:p>
            <a:endParaRPr lang="en-US" dirty="0"/>
          </a:p>
          <a:p>
            <a:endParaRPr lang="en-US" dirty="0"/>
          </a:p>
          <a:p>
            <a:endParaRPr lang="en-US" dirty="0"/>
          </a:p>
        </p:txBody>
      </p:sp>
      <p:pic>
        <p:nvPicPr>
          <p:cNvPr id="5127" name="Picture 7" descr="diamond_brillanten">
            <a:hlinkClick r:id="rId2"/>
          </p:cNvPr>
          <p:cNvPicPr>
            <a:picLocks noChangeAspect="1" noChangeArrowheads="1"/>
          </p:cNvPicPr>
          <p:nvPr/>
        </p:nvPicPr>
        <p:blipFill>
          <a:blip r:embed="rId3" cstate="print"/>
          <a:srcRect/>
          <a:stretch>
            <a:fillRect/>
          </a:stretch>
        </p:blipFill>
        <p:spPr bwMode="auto">
          <a:xfrm>
            <a:off x="5943600" y="5105400"/>
            <a:ext cx="1104900" cy="1066800"/>
          </a:xfrm>
          <a:prstGeom prst="rect">
            <a:avLst/>
          </a:prstGeom>
          <a:noFill/>
        </p:spPr>
      </p:pic>
      <p:pic>
        <p:nvPicPr>
          <p:cNvPr id="5129" name="Picture 9" descr="naturalresources"/>
          <p:cNvPicPr>
            <a:picLocks noChangeAspect="1" noChangeArrowheads="1"/>
          </p:cNvPicPr>
          <p:nvPr/>
        </p:nvPicPr>
        <p:blipFill>
          <a:blip r:embed="rId4" cstate="print"/>
          <a:srcRect/>
          <a:stretch>
            <a:fillRect/>
          </a:stretch>
        </p:blipFill>
        <p:spPr bwMode="auto">
          <a:xfrm>
            <a:off x="914400" y="4191000"/>
            <a:ext cx="2286000" cy="1820863"/>
          </a:xfrm>
          <a:prstGeom prst="rect">
            <a:avLst/>
          </a:prstGeom>
          <a:noFill/>
        </p:spPr>
      </p:pic>
      <p:pic>
        <p:nvPicPr>
          <p:cNvPr id="5131" name="Picture 11" descr="gold-coins-images">
            <a:hlinkClick r:id="rId5"/>
          </p:cNvPr>
          <p:cNvPicPr>
            <a:picLocks noChangeAspect="1" noChangeArrowheads="1"/>
          </p:cNvPicPr>
          <p:nvPr/>
        </p:nvPicPr>
        <p:blipFill>
          <a:blip r:embed="rId6" cstate="print"/>
          <a:srcRect/>
          <a:stretch>
            <a:fillRect/>
          </a:stretch>
        </p:blipFill>
        <p:spPr bwMode="auto">
          <a:xfrm>
            <a:off x="155575" y="46038"/>
            <a:ext cx="1104900" cy="1104900"/>
          </a:xfrm>
          <a:prstGeom prst="rect">
            <a:avLst/>
          </a:prstGeom>
          <a:noFill/>
        </p:spPr>
      </p:pic>
      <p:pic>
        <p:nvPicPr>
          <p:cNvPr id="5133" name="Picture 13" descr="corn">
            <a:hlinkClick r:id="rId7"/>
          </p:cNvPr>
          <p:cNvPicPr>
            <a:picLocks noChangeAspect="1" noChangeArrowheads="1"/>
          </p:cNvPicPr>
          <p:nvPr/>
        </p:nvPicPr>
        <p:blipFill>
          <a:blip r:embed="rId8" cstate="print"/>
          <a:srcRect/>
          <a:stretch>
            <a:fillRect/>
          </a:stretch>
        </p:blipFill>
        <p:spPr bwMode="auto">
          <a:xfrm>
            <a:off x="5486400" y="3657600"/>
            <a:ext cx="1533525" cy="1279525"/>
          </a:xfrm>
          <a:prstGeom prst="rect">
            <a:avLst/>
          </a:prstGeom>
          <a:noFill/>
        </p:spPr>
      </p:pic>
      <p:pic>
        <p:nvPicPr>
          <p:cNvPr id="5135" name="Picture 15" descr="livestock-img01">
            <a:hlinkClick r:id="rId9"/>
          </p:cNvPr>
          <p:cNvPicPr>
            <a:picLocks noChangeAspect="1" noChangeArrowheads="1"/>
          </p:cNvPicPr>
          <p:nvPr/>
        </p:nvPicPr>
        <p:blipFill>
          <a:blip r:embed="rId10" cstate="print"/>
          <a:srcRect/>
          <a:stretch>
            <a:fillRect/>
          </a:stretch>
        </p:blipFill>
        <p:spPr bwMode="auto">
          <a:xfrm>
            <a:off x="2819400" y="3886200"/>
            <a:ext cx="2971800" cy="2408238"/>
          </a:xfrm>
          <a:prstGeom prst="rect">
            <a:avLst/>
          </a:prstGeom>
          <a:noFill/>
        </p:spPr>
      </p:pic>
      <p:pic>
        <p:nvPicPr>
          <p:cNvPr id="5137" name="Picture 17" descr="aus_minerals_1">
            <a:hlinkClick r:id="rId11"/>
          </p:cNvPr>
          <p:cNvPicPr>
            <a:picLocks noChangeAspect="1" noChangeArrowheads="1"/>
          </p:cNvPicPr>
          <p:nvPr/>
        </p:nvPicPr>
        <p:blipFill>
          <a:blip r:embed="rId12" cstate="print"/>
          <a:srcRect/>
          <a:stretch>
            <a:fillRect/>
          </a:stretch>
        </p:blipFill>
        <p:spPr bwMode="auto">
          <a:xfrm>
            <a:off x="7291388" y="4038600"/>
            <a:ext cx="1800225" cy="2590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en-US" sz="4000"/>
              <a:t>Why did the Europeans want to colonize or explore other countries?</a:t>
            </a:r>
          </a:p>
        </p:txBody>
      </p:sp>
      <p:sp>
        <p:nvSpPr>
          <p:cNvPr id="6147" name="Rectangle 3"/>
          <p:cNvSpPr>
            <a:spLocks noGrp="1" noChangeArrowheads="1"/>
          </p:cNvSpPr>
          <p:nvPr>
            <p:ph sz="quarter" idx="1"/>
          </p:nvPr>
        </p:nvSpPr>
        <p:spPr/>
        <p:txBody>
          <a:bodyPr/>
          <a:lstStyle/>
          <a:p>
            <a:r>
              <a:rPr lang="en-US" dirty="0"/>
              <a:t>They colonized N. &amp; S. America because they were quickly running out of resources in Europe as a result of the Industrial Revolution.</a:t>
            </a:r>
          </a:p>
        </p:txBody>
      </p:sp>
      <p:pic>
        <p:nvPicPr>
          <p:cNvPr id="6149" name="Picture 5" descr="LR004176_indianmap"/>
          <p:cNvPicPr>
            <a:picLocks noChangeAspect="1" noChangeArrowheads="1"/>
          </p:cNvPicPr>
          <p:nvPr/>
        </p:nvPicPr>
        <p:blipFill>
          <a:blip r:embed="rId2" cstate="print"/>
          <a:srcRect/>
          <a:stretch>
            <a:fillRect/>
          </a:stretch>
        </p:blipFill>
        <p:spPr bwMode="auto">
          <a:xfrm>
            <a:off x="3200400" y="3048000"/>
            <a:ext cx="2971800" cy="3810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339</TotalTime>
  <Words>972</Words>
  <Application>Microsoft Office PowerPoint</Application>
  <PresentationFormat>On-screen Show (4:3)</PresentationFormat>
  <Paragraphs>104</Paragraphs>
  <Slides>24</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Median</vt:lpstr>
      <vt:lpstr>Photo Editor Photo</vt:lpstr>
      <vt:lpstr>European Colonialism of Africa </vt:lpstr>
      <vt:lpstr>PowerPoint Presentation</vt:lpstr>
      <vt:lpstr>What was Africa like before Europe messed with it? </vt:lpstr>
      <vt:lpstr>But then Europe started to feel the itch… and the scramble for Africa was on. </vt:lpstr>
      <vt:lpstr>Why Africa?</vt:lpstr>
      <vt:lpstr>Location, location, location </vt:lpstr>
      <vt:lpstr>Who explored Africa?</vt:lpstr>
      <vt:lpstr>What were they looking for?</vt:lpstr>
      <vt:lpstr>Why did the Europeans want to colonize or explore other countries?</vt:lpstr>
      <vt:lpstr>But seriously, why Africa? </vt:lpstr>
      <vt:lpstr>PowerPoint Presentation</vt:lpstr>
      <vt:lpstr>Trade in Human Beings</vt:lpstr>
      <vt:lpstr>PowerPoint Presentation</vt:lpstr>
      <vt:lpstr>Motives for Colonization  </vt:lpstr>
      <vt:lpstr>European Motivations to Colonize Africa</vt:lpstr>
      <vt:lpstr>ECONOMIC MOTIVES</vt:lpstr>
      <vt:lpstr>POLITICAL MOTIVES</vt:lpstr>
      <vt:lpstr>MILITARY MOTIVES</vt:lpstr>
      <vt:lpstr>SOCIAL MOTIVES</vt:lpstr>
      <vt:lpstr>RELIGIOUS MOTIVES</vt:lpstr>
      <vt:lpstr>JUSTIFICATIONS</vt:lpstr>
      <vt:lpstr>Competition for Africa:  The Berlin Conference</vt:lpstr>
      <vt:lpstr>European Colonization of Africa</vt:lpstr>
      <vt:lpstr>Impact of Colonial Rule</vt:lpstr>
    </vt:vector>
  </TitlesOfParts>
  <Company>Paulding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were the Europeans in Africa?</dc:title>
  <dc:creator>Paulding School District</dc:creator>
  <cp:lastModifiedBy>award2</cp:lastModifiedBy>
  <cp:revision>19</cp:revision>
  <dcterms:created xsi:type="dcterms:W3CDTF">2009-01-06T12:43:52Z</dcterms:created>
  <dcterms:modified xsi:type="dcterms:W3CDTF">2015-07-28T18:25:04Z</dcterms:modified>
</cp:coreProperties>
</file>