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9" r:id="rId22"/>
    <p:sldId id="280" r:id="rId23"/>
    <p:sldId id="277" r:id="rId24"/>
    <p:sldId id="281" r:id="rId25"/>
    <p:sldId id="276" r:id="rId26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1" d="100"/>
          <a:sy n="21" d="100"/>
        </p:scale>
        <p:origin x="-13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6C0F80C1-27A9-4564-AE32-D44A58BAD3A4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736BDF91-8325-4CD0-8DC1-824D2A6C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32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BB8E42E-BBDD-4080-846F-D4511DF8307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DAC9FF6-2652-4451-AEC2-E7D2F6077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E42E-BBDD-4080-846F-D4511DF8307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9FF6-2652-4451-AEC2-E7D2F6077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E42E-BBDD-4080-846F-D4511DF8307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9FF6-2652-4451-AEC2-E7D2F6077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E42E-BBDD-4080-846F-D4511DF8307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9FF6-2652-4451-AEC2-E7D2F6077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E42E-BBDD-4080-846F-D4511DF8307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9FF6-2652-4451-AEC2-E7D2F6077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E42E-BBDD-4080-846F-D4511DF8307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9FF6-2652-4451-AEC2-E7D2F6077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B8E42E-BBDD-4080-846F-D4511DF8307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AC9FF6-2652-4451-AEC2-E7D2F60772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BB8E42E-BBDD-4080-846F-D4511DF8307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DAC9FF6-2652-4451-AEC2-E7D2F6077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E42E-BBDD-4080-846F-D4511DF8307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9FF6-2652-4451-AEC2-E7D2F6077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E42E-BBDD-4080-846F-D4511DF8307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9FF6-2652-4451-AEC2-E7D2F6077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E42E-BBDD-4080-846F-D4511DF8307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9FF6-2652-4451-AEC2-E7D2F6077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BB8E42E-BBDD-4080-846F-D4511DF83079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DAC9FF6-2652-4451-AEC2-E7D2F6077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frm=1&amp;source=images&amp;cd=&amp;cad=rja&amp;docid=bXwiOib-pPbMTM&amp;tbnid=gangdA5oAEZu8M:&amp;ved=0CAUQjRw&amp;url=http://militaryhistory.about.com/od/worldwarii/p/World-War-Ii-Munich-Agreement.htm&amp;ei=9ZVgUdXCBpOo9gTchoHYDg&amp;bvm=bv.44770516,d.eWU&amp;psig=AFQjCNGXH6TCBMlQrCIbGDXP9FM9eHPYZA&amp;ust=136537073269743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frm=1&amp;source=images&amp;cd=&amp;cad=rja&amp;docid=tdBiTsOLQ0RWUM&amp;tbnid=0sC8nRHFS3g14M:&amp;ved=0CAUQjRw&amp;url=http://pottswwiihonors.wikispaces.com/German+Invasion+of+Poland&amp;ei=U5dgUcXsL5OK9gTujIHoDA&amp;bvm=bv.44770516,d.eWU&amp;psig=AFQjCNE18a8pgymEGXtPyfAFOR1W-Yzb-A&amp;ust=136537106426879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frm=1&amp;source=images&amp;cd=&amp;cad=rja&amp;docid=9weL4Tp07vSpZM&amp;tbnid=oBxSj87JxCT5fM:&amp;ved=0CAUQjRw&amp;url=http://www.circlecity.co.uk/wartime/history/declared.php&amp;ei=5JdgUa6yFoHq8wT8r4GQBg&amp;bvm=bv.44770516,d.eWU&amp;psig=AFQjCNE18a8pgymEGXtPyfAFOR1W-Yzb-A&amp;ust=136537106426879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google.com/url?sa=i&amp;rct=j&amp;q=&amp;esrc=s&amp;frm=1&amp;source=images&amp;cd=&amp;cad=rja&amp;docid=9weL4Tp07vSpZM&amp;tbnid=oBxSj87JxCT5fM:&amp;ved=0CAUQjRw&amp;url=http://www.dipity.com/hask10/Forste-verdenskrig_1/&amp;ei=EJhgUbCpKIqi8gSNiYDQDA&amp;bvm=bv.44770516,d.eWU&amp;psig=AFQjCNE18a8pgymEGXtPyfAFOR1W-Yzb-A&amp;ust=1365371064268797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frm=1&amp;source=images&amp;cd=&amp;cad=rja&amp;docid=l2Xc8hSBvvXg4M&amp;tbnid=mczqfu1DkGAPkM:&amp;ved=0CAUQjRw&amp;url=http://teacher.scholastic.com/scholasticnews/indepth/upfront/features/index.asp?article=f031008_Hitler&amp;ei=RplgUaidF4iQ9QSqyYGYBw&amp;bvm=bv.44770516,d.eWU&amp;psig=AFQjCNFg8cIUENOf7EO3SmAnR0b8Gd_Yag&amp;ust=136537158756834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frm=1&amp;source=images&amp;cd=&amp;cad=rja&amp;docid=VSS3_RhPNbDOJM&amp;tbnid=FZnw504KGLGyxM:&amp;ved=0CAUQjRw&amp;url=http://www.history.navy.mil/photos/events/wwii-pac/pearlhbr/pearlhbr.htm&amp;ei=Z5tgUdSQNo3C9QSK-YHQDA&amp;bvm=bv.44770516,d.eWU&amp;psig=AFQjCNFADXIDiOJDOPfQWVvRLyxmpYKs9A&amp;ust=136537213260220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frm=1&amp;source=images&amp;cd=&amp;cad=rja&amp;docid=rOj68yGghDfyjM&amp;tbnid=w6G99yC6R2gYhM:&amp;ved=0CAUQjRw&amp;url=http://www.history.com/photos/pearl-harbor/photo13&amp;ei=apxgUZbRIJL88QT7rYCYBA&amp;bvm=bv.44770516,d.eWU&amp;psig=AFQjCNGrbq4muMidgVCf2BltvlDmrYsmwg&amp;ust=1365372388354073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&amp;esrc=s&amp;frm=1&amp;source=images&amp;cd=&amp;cad=rja&amp;docid=3VN8nCWblH4RKM&amp;tbnid=6Z9tyd0NBCRcfM:&amp;ved=0CAUQjRw&amp;url=http://www.pearl-harbor.com/arizona/arizona.html&amp;ei=nJtgUbfXB5Km8ATImICICw&amp;bvm=bv.44770516,d.eWU&amp;psig=AFQjCNFADXIDiOJDOPfQWVvRLyxmpYKs9A&amp;ust=136537213260220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uPxlLMUUJZc8UM&amp;tbnid=L_mLp2ernttcLM:&amp;ved=0CAUQjRw&amp;url=http://news.bbc.co.uk/onthisday/hi/dates/stories/september/1/newsid_3506000/3506335.stm&amp;ei=44tgUcfRD4Gm8ASgyoC4Dg&amp;bvm=bv.44770516,d.eWU&amp;psig=AFQjCNGj5LkmKHAQxluvxlpoSl4dpUL2iQ&amp;ust=13653681575721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8.gif"/><Relationship Id="rId2" Type="http://schemas.openxmlformats.org/officeDocument/2006/relationships/hyperlink" Target="http://www.google.com/url?sa=i&amp;rct=j&amp;q=&amp;esrc=s&amp;frm=1&amp;source=images&amp;cd=&amp;cad=rja&amp;docid=FPx5EA7YGjN4BM&amp;tbnid=FYfzEEOz8CFUBM:&amp;ved=0CAUQjRw&amp;url=http://www.crwflags.com/fotw/flags/de%7dns_or.html&amp;ei=O5NgUemdJojc9QS9r4CQDw&amp;bvm=bv.44770516,d.eWU&amp;psig=AFQjCNHQpAEw3iUtTJzCJrPDqMu84_DBzQ&amp;ust=136537003970890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VGa152kM4KVpKM&amp;tbnid=eTfI9hJ5atzIZM:&amp;ved=0CAUQjRw&amp;url=http://www.japanorama.com/hinomaru.html&amp;ei=gpNgUd_0GouA9QSmpYH4Ag&amp;bvm=bv.44770516,d.eWU&amp;psig=AFQjCNE0Gnn5i8okr4oKlypjiZ1JJUqtXw&amp;ust=1365370112654243" TargetMode="External"/><Relationship Id="rId5" Type="http://schemas.openxmlformats.org/officeDocument/2006/relationships/image" Target="../media/image7.gif"/><Relationship Id="rId4" Type="http://schemas.openxmlformats.org/officeDocument/2006/relationships/hyperlink" Target="http://www.google.com/url?sa=i&amp;rct=j&amp;q=&amp;esrc=s&amp;frm=1&amp;source=images&amp;cd=&amp;cad=rja&amp;docid=wE4uJ5GByKq2QM&amp;tbnid=6GORyKzf5GwwGM:&amp;ved=0CAUQjRw&amp;url=http://www.indexmundi.com/italy/flag_description.html&amp;ei=ZZNgUYWEJIXc9AS4s4DAAg&amp;bvm=bv.44770516,d.eWU&amp;psig=AFQjCNE2Tefgc6IpxDZZ6SwiHT88lyP8xg&amp;ust=136537006284470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l924Xhfdi86ykM&amp;tbnid=D6cnDbQzLnez7M:&amp;ved=0CAUQjRw&amp;url=http://www.jewishvirtuallibrary.org/jsource/Holocaust/hitler.html&amp;ei=KpJgUZmgEoai9QT39oGgBA&amp;bvm=bv.44770516,d.eWU&amp;psig=AFQjCNF87-netgQ00OpyUlSmWaXVlD5FkQ&amp;ust=136536974400168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docid=ghCjECLzdVt3qM&amp;tbnid=rWNFXvIW-pXhvM:&amp;ved=0CAUQjRw&amp;url=http://sitemaker.umich.edu/fascistpersonalitycult/benito_mussolini&amp;ei=e5JgUb7YH4TW9QSj-oGoCQ&amp;bvm=bv.44770516,d.eWU&amp;psig=AFQjCNHAtN5R7kILvJup_ppp0lOtQjPYEA&amp;ust=136536981961019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m/url?sa=i&amp;rct=j&amp;q=&amp;esrc=s&amp;frm=1&amp;source=images&amp;cd=&amp;cad=rja&amp;docid=VXuPL9LJSVNAzM&amp;tbnid=3VuFIDLQT4AkKM:&amp;ved=0CAUQjRw&amp;url=http://martinmwh2011.wikispaces.com/C5-Democratic+Governments+to+Dictatorships&amp;ei=uJJgUcTAB4289QTU_IDIAg&amp;bvm=bv.44770516,d.eWU&amp;psig=AFQjCNHAtN5R7kILvJup_ppp0lOtQjPYEA&amp;ust=136536981961019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google.com/url?sa=i&amp;rct=j&amp;q=&amp;esrc=s&amp;frm=1&amp;source=images&amp;cd=&amp;cad=rja&amp;docid=sdIHTPru9CG5UM&amp;tbnid=_x8EkEOR8C9JMM:&amp;ved=0CAUQjRw&amp;url=http://occawlonline.pearsoned.com/bookbind/pubbooks/brummettconcise/chapter98/medialib/thumbs/ch33_745.html&amp;ei=s5RgUdCgCJSi8ATliIGICA&amp;bvm=bv.44770516,d.eWU&amp;psig=AFQjCNE5cI3_C42IwwS9utVtrllg9UZ4Xw&amp;ust=136537040117050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8458200" cy="2271712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WORLD WAR II: </a:t>
            </a:r>
            <a:br>
              <a:rPr lang="en-US" sz="6000" b="1" dirty="0" smtClean="0"/>
            </a:br>
            <a:r>
              <a:rPr lang="en-US" sz="6000" dirty="0" smtClean="0"/>
              <a:t>The Road to War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67200"/>
            <a:ext cx="7924800" cy="1752600"/>
          </a:xfrm>
        </p:spPr>
        <p:txBody>
          <a:bodyPr/>
          <a:lstStyle/>
          <a:p>
            <a:r>
              <a:rPr lang="en-US" dirty="0" smtClean="0"/>
              <a:t>Directions: Complete your graphic organizer by writing down all </a:t>
            </a:r>
            <a:r>
              <a:rPr lang="en-US" b="1" u="sng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information as right-side entry #28. 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American Neutrality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/>
          <a:lstStyle/>
          <a:p>
            <a:r>
              <a:rPr lang="en-US" dirty="0" smtClean="0"/>
              <a:t>In the United States, most suffering from Great Depression </a:t>
            </a:r>
          </a:p>
          <a:p>
            <a:r>
              <a:rPr lang="en-US" dirty="0" smtClean="0"/>
              <a:t>Americans wanted to remain neutral and keep all resources to help get out of Depression</a:t>
            </a:r>
          </a:p>
          <a:p>
            <a:r>
              <a:rPr lang="en-US" dirty="0" smtClean="0"/>
              <a:t>1935 – First Neutrality Act (no sale of arms or any assistance to a warring nation) </a:t>
            </a:r>
          </a:p>
          <a:p>
            <a:r>
              <a:rPr lang="en-US" dirty="0" smtClean="0"/>
              <a:t>1937 – Arms sales only on a “cash and carry” basis (no way to track who America was supporting) </a:t>
            </a:r>
          </a:p>
          <a:p>
            <a:r>
              <a:rPr lang="en-US" dirty="0" smtClean="0"/>
              <a:t>President FDR warned of impending problems in Europe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Policy of Appeasement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562600" cy="5050536"/>
          </a:xfrm>
        </p:spPr>
        <p:txBody>
          <a:bodyPr/>
          <a:lstStyle/>
          <a:p>
            <a:r>
              <a:rPr lang="en-US" dirty="0" smtClean="0"/>
              <a:t>1938 – Hitler invades Austria, Sudetenland on Czech border </a:t>
            </a:r>
          </a:p>
          <a:p>
            <a:r>
              <a:rPr lang="en-US" dirty="0" smtClean="0"/>
              <a:t>Munich Conference (1938): Chamberlain allows Hitler to keep the territory he has taken over (appeasement) </a:t>
            </a:r>
          </a:p>
          <a:p>
            <a:r>
              <a:rPr lang="en-US" dirty="0" smtClean="0"/>
              <a:t>Chamberlain: “Peace in our time” </a:t>
            </a:r>
          </a:p>
          <a:p>
            <a:r>
              <a:rPr lang="en-US" dirty="0" smtClean="0"/>
              <a:t>British rearmament to prepare in case of crisis</a:t>
            </a:r>
            <a:endParaRPr lang="en-US" dirty="0"/>
          </a:p>
        </p:txBody>
      </p:sp>
      <p:pic>
        <p:nvPicPr>
          <p:cNvPr id="22530" name="Picture 2" descr="http://0.tqn.com/d/militaryhistory/1/G/o/C/-/-/munich-conferen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427" y="1219200"/>
            <a:ext cx="2733673" cy="3124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172200" y="457200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Adolf Hitler greeting British Prime Minister Neville Chamberlain upon his arrival in Munich in 1938. 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War Erupts in Europe!!!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March 1939: Hitler breaks Munich agreement and invades rest of Czechoslovakia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Hitler signs nonaggression pact with USSR (August 1939)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September 1, 1939 – Hitler invades Poland using “blitzkrieg” attack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Britain and France declare war on Germany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olive-drab.com/images/timeline_1939_01_7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0867"/>
            <a:ext cx="8686800" cy="6463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circlecity.co.uk/wartime/history/gfx/declar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22142"/>
            <a:ext cx="4038600" cy="5812009"/>
          </a:xfrm>
          <a:prstGeom prst="rect">
            <a:avLst/>
          </a:prstGeom>
          <a:noFill/>
        </p:spPr>
      </p:pic>
      <p:pic>
        <p:nvPicPr>
          <p:cNvPr id="27652" name="Picture 4" descr="http://cdn.dipity.com/uploads/events/4533f0bfc8083d28da5963a85b288431_1M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6002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Hitler Marches Through Western Europe: 1939-1941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669536"/>
          </a:xfrm>
        </p:spPr>
        <p:txBody>
          <a:bodyPr/>
          <a:lstStyle/>
          <a:p>
            <a:r>
              <a:rPr lang="en-US" dirty="0" smtClean="0"/>
              <a:t>April 1940 – Hitler seizes Norway, Denmark </a:t>
            </a:r>
          </a:p>
          <a:p>
            <a:r>
              <a:rPr lang="en-US" dirty="0" smtClean="0"/>
              <a:t>May – Netherlands, Belgium, Luxembourg </a:t>
            </a:r>
          </a:p>
          <a:p>
            <a:r>
              <a:rPr lang="en-US" dirty="0" smtClean="0"/>
              <a:t>By June, Hitler controls France, turns attention to Britain </a:t>
            </a:r>
          </a:p>
          <a:p>
            <a:r>
              <a:rPr lang="en-US" dirty="0" smtClean="0"/>
              <a:t>Fall 1940: Battle of Britain </a:t>
            </a:r>
          </a:p>
          <a:p>
            <a:r>
              <a:rPr lang="en-US" dirty="0" smtClean="0"/>
              <a:t>London was heavily bombed but Churchill remained defiant (refused to surrender)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From 1939-1941, Hitler and German army took control of almost all of Europe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Hitler’s goal was to create “Fortress Germany”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eacher.scholastic.com/scholasticnews/indepth/upfront/features/images/f031008_Hitler_MA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158" t="5596" r="4211" b="8836"/>
          <a:stretch>
            <a:fillRect/>
          </a:stretch>
        </p:blipFill>
        <p:spPr bwMode="auto">
          <a:xfrm>
            <a:off x="304800" y="57149"/>
            <a:ext cx="8610600" cy="6751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Can the U.S. remain neutral?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/>
          <a:lstStyle/>
          <a:p>
            <a:r>
              <a:rPr lang="en-US" dirty="0" smtClean="0"/>
              <a:t>Lend-Lease Act (1941): allowed the U.S. to lend or lease supplies to Allied countries</a:t>
            </a:r>
          </a:p>
          <a:p>
            <a:r>
              <a:rPr lang="en-US" dirty="0" smtClean="0"/>
              <a:t>U.S. wanted to ensure that its international trade would continue </a:t>
            </a:r>
          </a:p>
          <a:p>
            <a:r>
              <a:rPr lang="en-US" dirty="0" smtClean="0"/>
              <a:t>Japan wanted to extend influence in the Pacific </a:t>
            </a:r>
          </a:p>
          <a:p>
            <a:r>
              <a:rPr lang="en-US" dirty="0" smtClean="0"/>
              <a:t>July 1940 – U.S. trade embargo on raw materials to Japan </a:t>
            </a:r>
          </a:p>
          <a:p>
            <a:r>
              <a:rPr lang="en-US" dirty="0" smtClean="0"/>
              <a:t>1941 – Lend-Lease aid to China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America Enters the War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Japanese wanted retaliation for trade embargo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Japanese attack Pearl Harbor (naval base on Oahu, Hawaii) on Sunday, December 7, 1941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Two waves of attack in early morning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2,400 Americans killed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FDR “A date which will live in infamy” </a:t>
            </a:r>
          </a:p>
          <a:p>
            <a:r>
              <a:rPr lang="en-US" dirty="0" smtClean="0"/>
              <a:t>December 8, 1941 – Congress declares war against Japan </a:t>
            </a:r>
          </a:p>
          <a:p>
            <a:r>
              <a:rPr lang="en-US" dirty="0" smtClean="0"/>
              <a:t>Germany and Italy then declare war on U.S.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history.navy.mil/photos/images/h86000/h8611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7784"/>
            <a:ext cx="7924800" cy="6474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Main Ideas from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409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Underlying Causes of the War</a:t>
            </a:r>
          </a:p>
          <a:p>
            <a:r>
              <a:rPr lang="en-US" sz="3200" dirty="0" smtClean="0"/>
              <a:t>Direct Cause of WWII</a:t>
            </a:r>
          </a:p>
          <a:p>
            <a:r>
              <a:rPr lang="en-US" sz="3200" dirty="0" smtClean="0"/>
              <a:t>Main alliances </a:t>
            </a:r>
          </a:p>
          <a:p>
            <a:r>
              <a:rPr lang="en-US" sz="3200" dirty="0" smtClean="0"/>
              <a:t>Reasons for American Neutrality </a:t>
            </a:r>
          </a:p>
          <a:p>
            <a:r>
              <a:rPr lang="en-US" sz="3200" dirty="0" smtClean="0"/>
              <a:t>Reason for American entrance into War</a:t>
            </a:r>
          </a:p>
          <a:p>
            <a:endParaRPr lang="en-US" sz="3200" dirty="0" smtClean="0"/>
          </a:p>
          <a:p>
            <a:pPr>
              <a:buNone/>
            </a:pPr>
            <a:endParaRPr lang="en-US" sz="3200" dirty="0" smtClean="0"/>
          </a:p>
        </p:txBody>
      </p:sp>
      <p:pic>
        <p:nvPicPr>
          <p:cNvPr id="1026" name="Picture 2" descr="C:\Users\Leslie\AppData\Local\Microsoft\Windows\Temporary Internet Files\Content.IE5\H0FZ5WQM\MC9001494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990600"/>
            <a:ext cx="1293137" cy="2658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history.com/images/media/slideshow/pearl-harbor/pearl-harbor-att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8168381" cy="5562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5791200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Battleships Burning at Pearl Harbor:</a:t>
            </a:r>
            <a:r>
              <a:rPr lang="en-US" sz="1600" dirty="0" smtClean="0"/>
              <a:t> December 7, 1941 the Japanese military launched a surprise attack on the US Naval base at Pearl Harbor. The attack sank or damaged over 14 naval vessels and killed over 2,300 U.S. Military </a:t>
            </a:r>
            <a:r>
              <a:rPr lang="en-US" sz="1600" dirty="0" err="1" smtClean="0"/>
              <a:t>personel</a:t>
            </a:r>
            <a:r>
              <a:rPr lang="en-US" sz="1600" dirty="0" smtClean="0"/>
              <a:t>. </a:t>
            </a:r>
            <a:r>
              <a:rPr lang="en-US" sz="1600" i="1" dirty="0" smtClean="0"/>
              <a:t>(Photo Credit: Corbis )</a:t>
            </a:r>
            <a:endParaRPr lang="en-US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ss-arizona-bur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8392172" cy="5715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" y="60198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USS Arizona Burning at Pearl Harbor:</a:t>
            </a:r>
            <a:r>
              <a:rPr lang="en-US" dirty="0" smtClean="0"/>
              <a:t> The USS Arizona burns after being hit by a Japanese bomb in Pearl Harbor, December 7, 1941. </a:t>
            </a:r>
            <a:r>
              <a:rPr lang="en-US" i="1" dirty="0" smtClean="0"/>
              <a:t>(Photo Credit: Corbis )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arl-harbor-bomb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8168381" cy="5562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58674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Pearl Harbor Bombing:</a:t>
            </a:r>
            <a:r>
              <a:rPr lang="en-US" dirty="0" smtClean="0"/>
              <a:t> Black smoke pouring from USS California on fire in Pearl Harbor after the surprise attack by the Japanese. </a:t>
            </a:r>
            <a:r>
              <a:rPr lang="en-US" i="1" dirty="0" smtClean="0"/>
              <a:t>(Photo Credit: Getty Images )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www.history.com/images/media/slideshow/pearl-harbor/pearl-harbor-newspap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264"/>
            <a:ext cx="9144000" cy="6228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/>
          <a:lstStyle/>
          <a:p>
            <a:r>
              <a:rPr lang="en-US" dirty="0" smtClean="0"/>
              <a:t>Pearl Harbor Today</a:t>
            </a:r>
            <a:endParaRPr lang="en-US" dirty="0"/>
          </a:p>
        </p:txBody>
      </p:sp>
      <p:pic>
        <p:nvPicPr>
          <p:cNvPr id="37890" name="Picture 2" descr="http://gogaliher.com/wp-content/uploads/2010/02/USS-Arizona-Memorial-Aer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629525" cy="4970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pearl-harbor.com/arizona/images/arizona_memorial_pearl_harbo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39664"/>
            <a:ext cx="9144000" cy="4903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Underlying Causes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9333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Treaty of Versailles 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Nationalism 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Worldwide depression 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Dictatorships – Hitler &amp; Mussolini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Policy of appeasement 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American isolationism </a:t>
            </a:r>
          </a:p>
        </p:txBody>
      </p:sp>
      <p:pic>
        <p:nvPicPr>
          <p:cNvPr id="2053" name="Picture 5" descr="C:\Users\Leslie\AppData\Local\Microsoft\Windows\Temporary Internet Files\Content.IE5\UI7637FS\MC90044042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761999"/>
            <a:ext cx="2346325" cy="2470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Direct Cause of WWII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9333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Germany invading Poland on September 1, 1939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3074" name="Picture 2" descr="http://news.bbc.co.uk/media/images/39899000/jpg/_39899172_01_09_1939hitler23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505200"/>
            <a:ext cx="4202771" cy="3143251"/>
          </a:xfrm>
          <a:prstGeom prst="rect">
            <a:avLst/>
          </a:prstGeom>
          <a:noFill/>
        </p:spPr>
      </p:pic>
      <p:pic>
        <p:nvPicPr>
          <p:cNvPr id="3076" name="Picture 4" descr="world war 2 artic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3314" y="2590800"/>
            <a:ext cx="2709019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Alliances of WWII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581400" cy="4745736"/>
          </a:xfrm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00B050"/>
                </a:solidFill>
              </a:rPr>
              <a:t>AXIS POWERS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Germany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Italy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Japan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14800" y="1828800"/>
            <a:ext cx="5029200" cy="47457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ALLIED POWERS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Great Britain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sz="2800" dirty="0" smtClean="0">
                <a:solidFill>
                  <a:srgbClr val="00B050"/>
                </a:solidFill>
              </a:rPr>
              <a:t>France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Soviet Union (after German attack on 6/22/41)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en-US" sz="2800" dirty="0" smtClean="0">
                <a:solidFill>
                  <a:srgbClr val="00B050"/>
                </a:solidFill>
              </a:rPr>
              <a:t>United States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than 50 other countries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Actions by Axis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17136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In the years leading up to World War II, Germany, Italy, and Japan all took ambitious risks to try to improve their country’s power.  </a:t>
            </a:r>
            <a:endParaRPr lang="en-US" sz="3200" i="1" dirty="0"/>
          </a:p>
        </p:txBody>
      </p:sp>
      <p:pic>
        <p:nvPicPr>
          <p:cNvPr id="20482" name="Picture 2" descr="http://www.crwflags.com/fotw/images/d/de-1933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343400"/>
            <a:ext cx="2743200" cy="1645921"/>
          </a:xfrm>
          <a:prstGeom prst="rect">
            <a:avLst/>
          </a:prstGeom>
          <a:noFill/>
        </p:spPr>
      </p:pic>
      <p:pic>
        <p:nvPicPr>
          <p:cNvPr id="20488" name="Picture 8" descr="http://www.indexmundi.com/flags/it-lgflag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1" y="4375150"/>
            <a:ext cx="2438400" cy="1625601"/>
          </a:xfrm>
          <a:prstGeom prst="rect">
            <a:avLst/>
          </a:prstGeom>
          <a:noFill/>
        </p:spPr>
      </p:pic>
      <p:pic>
        <p:nvPicPr>
          <p:cNvPr id="20490" name="Picture 10" descr="http://www.japanorama.com/images/navy_army_ww2_flag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4335072"/>
            <a:ext cx="2590800" cy="1675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Hitler and Nazi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745736"/>
          </a:xfrm>
        </p:spPr>
        <p:txBody>
          <a:bodyPr/>
          <a:lstStyle/>
          <a:p>
            <a:r>
              <a:rPr lang="en-US" dirty="0" smtClean="0"/>
              <a:t>Rise to power result of weakness of previous government (Hitler becomes Chancellor in 1933)</a:t>
            </a:r>
          </a:p>
          <a:p>
            <a:r>
              <a:rPr lang="en-US" dirty="0" smtClean="0"/>
              <a:t>Charismatic speaker, preached German nationalism, and denounced the Treaty of Versailles</a:t>
            </a:r>
          </a:p>
          <a:p>
            <a:r>
              <a:rPr lang="en-US" dirty="0" smtClean="0"/>
              <a:t>Blamed Jews for all of Germany’s problems</a:t>
            </a:r>
          </a:p>
          <a:p>
            <a:r>
              <a:rPr lang="en-US" dirty="0" smtClean="0"/>
              <a:t>Promised the return of                                   German pride</a:t>
            </a:r>
            <a:endParaRPr lang="en-US" dirty="0"/>
          </a:p>
        </p:txBody>
      </p:sp>
      <p:pic>
        <p:nvPicPr>
          <p:cNvPr id="18436" name="Picture 4" descr="http://www.jewishvirtuallibrary.org/images/hitler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648200"/>
            <a:ext cx="2895600" cy="2087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Benito Mussolini in 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752600"/>
            <a:ext cx="5334000" cy="4821936"/>
          </a:xfrm>
        </p:spPr>
        <p:txBody>
          <a:bodyPr/>
          <a:lstStyle/>
          <a:p>
            <a:r>
              <a:rPr lang="en-US" dirty="0" smtClean="0"/>
              <a:t>Fascist leader who took control of Italy in 1922</a:t>
            </a:r>
          </a:p>
          <a:p>
            <a:r>
              <a:rPr lang="en-US" dirty="0" smtClean="0"/>
              <a:t>Wanted to create another Roman Empire</a:t>
            </a:r>
          </a:p>
          <a:p>
            <a:r>
              <a:rPr lang="en-US" dirty="0" smtClean="0"/>
              <a:t>Invaded Ethiopia in 1935</a:t>
            </a:r>
          </a:p>
          <a:p>
            <a:r>
              <a:rPr lang="en-US" dirty="0" smtClean="0"/>
              <a:t>Promoted extreme nationalism in Italy</a:t>
            </a:r>
            <a:endParaRPr lang="en-US" dirty="0"/>
          </a:p>
        </p:txBody>
      </p:sp>
      <p:pic>
        <p:nvPicPr>
          <p:cNvPr id="17410" name="Picture 2" descr="http://mailer.fsu.edu/~akirk/tanks/Italy/Ita-CV33-Mussolin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962400"/>
            <a:ext cx="3124200" cy="2475425"/>
          </a:xfrm>
          <a:prstGeom prst="rect">
            <a:avLst/>
          </a:prstGeom>
          <a:noFill/>
        </p:spPr>
      </p:pic>
      <p:pic>
        <p:nvPicPr>
          <p:cNvPr id="17414" name="Picture 6" descr="http://martinmwh2011.wikispaces.com/file/view/mussolini.mug.jpg/224665984/mussolini.mu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524000"/>
            <a:ext cx="2095500" cy="230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Japanese Expansion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/>
          <a:lstStyle/>
          <a:p>
            <a:r>
              <a:rPr lang="en-US" dirty="0" smtClean="0"/>
              <a:t>Sought total control of the Pacific (resources)</a:t>
            </a:r>
          </a:p>
          <a:p>
            <a:r>
              <a:rPr lang="en-US" dirty="0" smtClean="0"/>
              <a:t>1931 – military occupation of Manchuria</a:t>
            </a:r>
          </a:p>
          <a:p>
            <a:r>
              <a:rPr lang="en-US" dirty="0" smtClean="0"/>
              <a:t>1936 – Japan signs pact with Germany &amp; Italy</a:t>
            </a:r>
          </a:p>
        </p:txBody>
      </p:sp>
      <p:pic>
        <p:nvPicPr>
          <p:cNvPr id="21506" name="Picture 2" descr="http://occawlonline.pearsoned.com/bookbind/pubbooks/brummettconcise/chapter98/medialib/illustrations/WALL5295745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114675"/>
            <a:ext cx="5781675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122</TotalTime>
  <Words>745</Words>
  <Application>Microsoft Office PowerPoint</Application>
  <PresentationFormat>On-screen Show (4:3)</PresentationFormat>
  <Paragraphs>87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Urban</vt:lpstr>
      <vt:lpstr>WORLD WAR II:  The Road to War</vt:lpstr>
      <vt:lpstr>Main Ideas from Today</vt:lpstr>
      <vt:lpstr>Underlying Causes </vt:lpstr>
      <vt:lpstr>Direct Cause of WWII</vt:lpstr>
      <vt:lpstr>Alliances of WWII</vt:lpstr>
      <vt:lpstr>Actions by Axis Powers</vt:lpstr>
      <vt:lpstr>Hitler and Nazi Germany</vt:lpstr>
      <vt:lpstr>Benito Mussolini in Italy</vt:lpstr>
      <vt:lpstr>Japanese Expansion </vt:lpstr>
      <vt:lpstr>American Neutrality </vt:lpstr>
      <vt:lpstr>Policy of Appeasement</vt:lpstr>
      <vt:lpstr>War Erupts in Europe!!!</vt:lpstr>
      <vt:lpstr>PowerPoint Presentation</vt:lpstr>
      <vt:lpstr>PowerPoint Presentation</vt:lpstr>
      <vt:lpstr>Hitler Marches Through Western Europe: 1939-1941 </vt:lpstr>
      <vt:lpstr>PowerPoint Presentation</vt:lpstr>
      <vt:lpstr>Can the U.S. remain neutral? </vt:lpstr>
      <vt:lpstr>America Enters the War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Pearl Harbor Today</vt:lpstr>
      <vt:lpstr>PowerPoint Presentation</vt:lpstr>
    </vt:vector>
  </TitlesOfParts>
  <Company>Wake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II:  The Road to War</dc:title>
  <dc:creator>lsniegowski</dc:creator>
  <cp:lastModifiedBy>bbishop</cp:lastModifiedBy>
  <cp:revision>17</cp:revision>
  <dcterms:created xsi:type="dcterms:W3CDTF">2013-04-05T15:55:34Z</dcterms:created>
  <dcterms:modified xsi:type="dcterms:W3CDTF">2015-07-06T15:39:03Z</dcterms:modified>
</cp:coreProperties>
</file>